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73" r:id="rId3"/>
    <p:sldId id="324" r:id="rId4"/>
    <p:sldId id="302" r:id="rId5"/>
    <p:sldId id="304" r:id="rId6"/>
    <p:sldId id="328" r:id="rId7"/>
    <p:sldId id="305" r:id="rId8"/>
    <p:sldId id="329" r:id="rId9"/>
    <p:sldId id="306" r:id="rId10"/>
    <p:sldId id="307" r:id="rId11"/>
    <p:sldId id="308" r:id="rId12"/>
    <p:sldId id="309" r:id="rId13"/>
    <p:sldId id="265" r:id="rId14"/>
    <p:sldId id="272" r:id="rId15"/>
    <p:sldId id="310" r:id="rId16"/>
    <p:sldId id="311" r:id="rId17"/>
    <p:sldId id="274" r:id="rId18"/>
    <p:sldId id="275" r:id="rId19"/>
    <p:sldId id="330" r:id="rId20"/>
    <p:sldId id="276" r:id="rId21"/>
    <p:sldId id="277" r:id="rId22"/>
    <p:sldId id="278" r:id="rId23"/>
    <p:sldId id="279" r:id="rId24"/>
    <p:sldId id="312" r:id="rId25"/>
    <p:sldId id="313" r:id="rId26"/>
    <p:sldId id="314" r:id="rId27"/>
    <p:sldId id="288" r:id="rId28"/>
    <p:sldId id="331" r:id="rId29"/>
    <p:sldId id="289" r:id="rId30"/>
    <p:sldId id="320" r:id="rId31"/>
    <p:sldId id="290" r:id="rId32"/>
    <p:sldId id="321" r:id="rId33"/>
    <p:sldId id="291" r:id="rId34"/>
    <p:sldId id="292" r:id="rId35"/>
    <p:sldId id="322" r:id="rId36"/>
    <p:sldId id="293" r:id="rId37"/>
    <p:sldId id="294" r:id="rId38"/>
    <p:sldId id="295" r:id="rId39"/>
    <p:sldId id="325" r:id="rId40"/>
    <p:sldId id="326" r:id="rId41"/>
    <p:sldId id="332" r:id="rId42"/>
    <p:sldId id="296" r:id="rId43"/>
    <p:sldId id="297" r:id="rId44"/>
    <p:sldId id="327" r:id="rId45"/>
    <p:sldId id="298" r:id="rId46"/>
    <p:sldId id="299" r:id="rId47"/>
    <p:sldId id="301" r:id="rId48"/>
    <p:sldId id="316" r:id="rId49"/>
    <p:sldId id="315" r:id="rId50"/>
    <p:sldId id="317" r:id="rId51"/>
    <p:sldId id="318" r:id="rId52"/>
    <p:sldId id="3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hsan saeedizade" initials="es" lastIdx="1" clrIdx="0">
    <p:extLst>
      <p:ext uri="{19B8F6BF-5375-455C-9EA6-DF929625EA0E}">
        <p15:presenceInfo xmlns:p15="http://schemas.microsoft.com/office/powerpoint/2012/main" userId="ec407d32740ca3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2550" autoAdjust="0"/>
  </p:normalViewPr>
  <p:slideViewPr>
    <p:cSldViewPr snapToGrid="0">
      <p:cViewPr varScale="1">
        <p:scale>
          <a:sx n="70" d="100"/>
          <a:sy n="70" d="100"/>
        </p:scale>
        <p:origin x="1171" y="26"/>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4/25/2019</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4/25/2019</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akka.io/docs/akka/current/general/actors.html#when-an-actor-terminat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akka.io/docs/akka/current/fsm.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akka.io/docs/akka/current/persistence.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akka.io/docs/akka/2.5/general/supervision.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akka.io/docs/akka/2.5/general/supervision.html#what-restarting-mea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reactivedesignpatterns.com/patterns/simple-component.html"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reactivedesignpatterns.com/patterns/error-kernel.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allthingsdistributed.com/files/amazon-dynamo-sosp2007.pdf"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en.wikipedia.org/wiki/Gossip_protocol" TargetMode="External"/><Relationship Id="rId4" Type="http://schemas.openxmlformats.org/officeDocument/2006/relationships/hyperlink" Target="http://basho.com/technology/architecture/"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obile_backend_as_a_servic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aws.amazon.com/lambda/" TargetMode="External"/><Relationship Id="rId4" Type="http://schemas.openxmlformats.org/officeDocument/2006/relationships/hyperlink" Target="https://twitter.com/marak/status/736357543598002176"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obile_backend_as_a_servic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ws.amazon.com/lambda/" TargetMode="External"/><Relationship Id="rId4" Type="http://schemas.openxmlformats.org/officeDocument/2006/relationships/hyperlink" Target="https://twitter.com/marak/status/73635754359800217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ntentmedi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a:t>
            </a:fld>
            <a:endParaRPr lang="en-US" dirty="0"/>
          </a:p>
        </p:txBody>
      </p:sp>
    </p:spTree>
    <p:extLst>
      <p:ext uri="{BB962C8B-B14F-4D97-AF65-F5344CB8AC3E}">
        <p14:creationId xmlns:p14="http://schemas.microsoft.com/office/powerpoint/2010/main" val="156091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is very different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FaaS functions have significant architectural restrictions though, especially when it comes to state and execution duration.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Horizontal scaling is completely automatic, elastic, and managed by the provider. </a:t>
            </a:r>
          </a:p>
          <a:p>
            <a:r>
              <a:rPr lang="en-US" sz="1200" b="0" i="0" kern="1200" dirty="0">
                <a:solidFill>
                  <a:schemeClr val="tx1"/>
                </a:solidFill>
                <a:effectLst/>
                <a:latin typeface="+mn-lt"/>
                <a:ea typeface="+mn-ea"/>
                <a:cs typeface="+mn-cs"/>
              </a:rPr>
              <a:t>FaaS provider creating and destroying them purely driven by runtime need. Most importantly, with FaaS </a:t>
            </a:r>
            <a:r>
              <a:rPr lang="en-US" sz="1200" b="1" i="0" kern="1200" dirty="0">
                <a:solidFill>
                  <a:schemeClr val="tx1"/>
                </a:solidFill>
                <a:effectLst/>
                <a:latin typeface="+mn-lt"/>
                <a:ea typeface="+mn-ea"/>
                <a:cs typeface="+mn-cs"/>
              </a:rPr>
              <a:t>the vendor handles all underlying resource provisioning and allocation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also allow functions to be triggered as a response to inbound HTTP requests; in AWS one typically enables this by way of using an API gateway. </a:t>
            </a: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10</a:t>
            </a:fld>
            <a:endParaRPr lang="en-US" dirty="0"/>
          </a:p>
        </p:txBody>
      </p:sp>
    </p:spTree>
    <p:extLst>
      <p:ext uri="{BB962C8B-B14F-4D97-AF65-F5344CB8AC3E}">
        <p14:creationId xmlns:p14="http://schemas.microsoft.com/office/powerpoint/2010/main" val="409466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FaaS functions have significant restrictions when it comes to local (machine/instance-bound) state—i.e., data that you store in variables in memory, or data that you write to local disk.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FaaS functions are therefore often described as stateless, but it’s more accurate to say that any state of a FaaS function that is required to be </a:t>
            </a:r>
            <a:r>
              <a:rPr lang="en-US" sz="1200" b="1" i="0" kern="1200" dirty="0">
                <a:solidFill>
                  <a:schemeClr val="tx1"/>
                </a:solidFill>
                <a:effectLst/>
                <a:latin typeface="+mn-lt"/>
                <a:ea typeface="+mn-ea"/>
                <a:cs typeface="+mn-cs"/>
              </a:rPr>
              <a:t>persistent</a:t>
            </a:r>
            <a:r>
              <a:rPr lang="en-US" sz="1200" b="0" i="0" kern="1200" dirty="0">
                <a:solidFill>
                  <a:schemeClr val="tx1"/>
                </a:solidFill>
                <a:effectLst/>
                <a:latin typeface="+mn-lt"/>
                <a:ea typeface="+mn-ea"/>
                <a:cs typeface="+mn-cs"/>
              </a:rPr>
              <a:t> needs to be </a:t>
            </a:r>
            <a:r>
              <a:rPr lang="en-US" sz="1200" b="1" i="0" kern="1200" dirty="0">
                <a:solidFill>
                  <a:schemeClr val="tx1"/>
                </a:solidFill>
                <a:effectLst/>
                <a:latin typeface="+mn-lt"/>
                <a:ea typeface="+mn-ea"/>
                <a:cs typeface="+mn-cs"/>
              </a:rPr>
              <a:t>externalized</a:t>
            </a:r>
            <a:r>
              <a:rPr lang="en-US" sz="1200" b="0" i="0" kern="1200" dirty="0">
                <a:solidFill>
                  <a:schemeClr val="tx1"/>
                </a:solidFill>
                <a:effectLst/>
                <a:latin typeface="+mn-lt"/>
                <a:ea typeface="+mn-ea"/>
                <a:cs typeface="+mn-cs"/>
              </a:rPr>
              <a:t> outside of the FaaS function instance. Such state-oriented functions will typically make use of a database, a cross-application cache (like Redis), or network file/object store (like S3) to store state across requests, or to provide further input necessary to handle a request.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means that certain classes of long-lived tasks are not suited to FaaS functions without re-architecture—you may need to create several different coordinated FaaS functions, whereas in a traditional environment you may have one long-duration task performing both coordination and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Startup latency and “cold starts” talks</a:t>
            </a:r>
            <a:endParaRPr lang="fa-IR"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a-IR"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Pros and cons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less cost in development and deploy ..</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Less scaling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Reduced packaging and deployment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Vendor lock-in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Security concerns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Repetition of logic across client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DoS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Startup latency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Execution duration (more than 5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11</a:t>
            </a:fld>
            <a:endParaRPr lang="en-US" dirty="0"/>
          </a:p>
        </p:txBody>
      </p:sp>
    </p:spTree>
    <p:extLst>
      <p:ext uri="{BB962C8B-B14F-4D97-AF65-F5344CB8AC3E}">
        <p14:creationId xmlns:p14="http://schemas.microsoft.com/office/powerpoint/2010/main" val="241734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12</a:t>
            </a:fld>
            <a:endParaRPr lang="en-US" dirty="0"/>
          </a:p>
        </p:txBody>
      </p:sp>
    </p:spTree>
    <p:extLst>
      <p:ext uri="{BB962C8B-B14F-4D97-AF65-F5344CB8AC3E}">
        <p14:creationId xmlns:p14="http://schemas.microsoft.com/office/powerpoint/2010/main" val="24589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13</a:t>
            </a:fld>
            <a:endParaRPr lang="en-US" dirty="0"/>
          </a:p>
        </p:txBody>
      </p:sp>
    </p:spTree>
    <p:extLst>
      <p:ext uri="{BB962C8B-B14F-4D97-AF65-F5344CB8AC3E}">
        <p14:creationId xmlns:p14="http://schemas.microsoft.com/office/powerpoint/2010/main" val="66226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14</a:t>
            </a:fld>
            <a:endParaRPr lang="en-US" dirty="0"/>
          </a:p>
        </p:txBody>
      </p:sp>
    </p:spTree>
    <p:extLst>
      <p:ext uri="{BB962C8B-B14F-4D97-AF65-F5344CB8AC3E}">
        <p14:creationId xmlns:p14="http://schemas.microsoft.com/office/powerpoint/2010/main" val="3595494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 reality, a </a:t>
            </a:r>
            <a:r>
              <a:rPr lang="en-US" sz="1200" b="0" i="1" kern="1200" dirty="0">
                <a:solidFill>
                  <a:schemeClr val="tx1"/>
                </a:solidFill>
                <a:effectLst/>
                <a:latin typeface="+mn-lt"/>
                <a:ea typeface="+mn-ea"/>
                <a:cs typeface="+mn-cs"/>
              </a:rPr>
              <a:t>thread</a:t>
            </a:r>
            <a:r>
              <a:rPr lang="en-US" sz="1200" b="0" i="0" kern="1200" dirty="0">
                <a:solidFill>
                  <a:schemeClr val="tx1"/>
                </a:solidFill>
                <a:effectLst/>
                <a:latin typeface="+mn-lt"/>
                <a:ea typeface="+mn-ea"/>
                <a:cs typeface="+mn-cs"/>
              </a:rPr>
              <a:t> executes all these calls, and the enforcement of invariants occurs on the same thread from which the method was called. Updating the diagram with the thread of execution, it looks like this: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section of execution where two threads enter the same method. Unfortunately, the encapsulation model of objects does not guarantee anything about what happens in that section</a:t>
            </a:r>
          </a:p>
          <a:p>
            <a:r>
              <a:rPr lang="en-US" sz="1200" b="0" i="0" kern="1200" dirty="0">
                <a:solidFill>
                  <a:schemeClr val="tx1"/>
                </a:solidFill>
                <a:effectLst/>
                <a:latin typeface="+mn-lt"/>
                <a:ea typeface="+mn-ea"/>
                <a:cs typeface="+mn-cs"/>
              </a:rPr>
              <a:t>approach to solving this problem is to add a lock around these method are very costly on modern CPU architectures, requiring heavy-lifting from the operating system to suspend the thread and restore it later.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locks only really work well locally. When it comes to coordinating across multiple machines, the only alternative is distributed locks.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illusion of a call stack – error propagation in threads</a:t>
            </a:r>
          </a:p>
          <a:p>
            <a:r>
              <a:rPr lang="en-US" sz="1200" b="1" i="0" kern="1200" dirty="0">
                <a:solidFill>
                  <a:schemeClr val="tx1"/>
                </a:solidFill>
                <a:effectLst/>
                <a:latin typeface="+mn-lt"/>
                <a:ea typeface="+mn-ea"/>
                <a:cs typeface="+mn-cs"/>
              </a:rPr>
              <a:t>to achieve any meaningful concurrency and performance on current systems, threads must delegate tasks among each other in an efficient way without blocking. With this style of task-delegating concurrency (and even more so with networked/distributed computing) call stack-based error handling breaks down and new, explicit error signaling mechanisms need to be introduced. Failures become part of the domain model.</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Concurrent systems with work delegation needs to handle service faults and have principled means to recover from them. Clients of such services need to be aware that tasks/messages might get lost during restarts. Even if loss does not happen, a response might be delayed arbitrarily due to previously enqueued tasks (a long queue), delays caused by garbage collection, etc. In face of these, concurrent systems should handle response deadlines in the form of timeouts, just like networked/distributed systems.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15</a:t>
            </a:fld>
            <a:endParaRPr lang="en-US" dirty="0"/>
          </a:p>
        </p:txBody>
      </p:sp>
    </p:spTree>
    <p:extLst>
      <p:ext uri="{BB962C8B-B14F-4D97-AF65-F5344CB8AC3E}">
        <p14:creationId xmlns:p14="http://schemas.microsoft.com/office/powerpoint/2010/main" val="143762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of these caches are local to the CPU core, that is, writes by one core are not visible by another. In order to make local changes visible to another core, and hence to another thread, the cache line needs to be shipped to the other core’s cache.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Instead of hiding the message passing aspect through variables marked as shared or using atomic data structures, a more disciplined and principled approach is to keep state local to a concurrent entity and propagate data or events between concurrent entities explicitly via messages.</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1" i="0" kern="1200" dirty="0">
                <a:solidFill>
                  <a:schemeClr val="tx1"/>
                </a:solidFill>
                <a:effectLst/>
                <a:latin typeface="+mn-lt"/>
                <a:ea typeface="+mn-ea"/>
                <a:cs typeface="+mn-cs"/>
              </a:rPr>
            </a:b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16</a:t>
            </a:fld>
            <a:endParaRPr lang="en-US" dirty="0"/>
          </a:p>
        </p:txBody>
      </p:sp>
    </p:spTree>
    <p:extLst>
      <p:ext uri="{BB962C8B-B14F-4D97-AF65-F5344CB8AC3E}">
        <p14:creationId xmlns:p14="http://schemas.microsoft.com/office/powerpoint/2010/main" val="367570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17</a:t>
            </a:fld>
            <a:endParaRPr lang="en-US" dirty="0"/>
          </a:p>
        </p:txBody>
      </p:sp>
    </p:spTree>
    <p:extLst>
      <p:ext uri="{BB962C8B-B14F-4D97-AF65-F5344CB8AC3E}">
        <p14:creationId xmlns:p14="http://schemas.microsoft.com/office/powerpoint/2010/main" val="425076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18</a:t>
            </a:fld>
            <a:endParaRPr lang="en-US" dirty="0"/>
          </a:p>
        </p:txBody>
      </p:sp>
    </p:spTree>
    <p:extLst>
      <p:ext uri="{BB962C8B-B14F-4D97-AF65-F5344CB8AC3E}">
        <p14:creationId xmlns:p14="http://schemas.microsoft.com/office/powerpoint/2010/main" val="122207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19</a:t>
            </a:fld>
            <a:endParaRPr lang="en-US" dirty="0"/>
          </a:p>
        </p:txBody>
      </p:sp>
    </p:spTree>
    <p:extLst>
      <p:ext uri="{BB962C8B-B14F-4D97-AF65-F5344CB8AC3E}">
        <p14:creationId xmlns:p14="http://schemas.microsoft.com/office/powerpoint/2010/main" val="2062421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way to handle parallel processing and scaling in a high performance network — an environment that was not available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hardware and infrastructure capabilities have caught up with and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common practices and accepted programming models do not address important challenges inherent in designing systems for modern computer architectures</a:t>
            </a:r>
          </a:p>
          <a:p>
            <a:r>
              <a:rPr lang="en-US" sz="1200" b="0" i="0" kern="1200" dirty="0">
                <a:solidFill>
                  <a:schemeClr val="tx1"/>
                </a:solidFill>
                <a:effectLst/>
                <a:latin typeface="+mn-lt"/>
                <a:ea typeface="+mn-ea"/>
                <a:cs typeface="+mn-cs"/>
              </a:rPr>
              <a:t>To be successful, distributed systems must cope in an environment where components crash without responding, messages get lost without a trace on the wire, and network latency fluctuates.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a:t>
            </a:fld>
            <a:endParaRPr lang="en-US" dirty="0"/>
          </a:p>
        </p:txBody>
      </p:sp>
    </p:spTree>
    <p:extLst>
      <p:ext uri="{BB962C8B-B14F-4D97-AF65-F5344CB8AC3E}">
        <p14:creationId xmlns:p14="http://schemas.microsoft.com/office/powerpoint/2010/main" val="2112635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Never think in terms of shared state, state visibility, threads, locks.</a:t>
            </a:r>
          </a:p>
          <a:p>
            <a:endParaRPr lang="en-US" sz="1200" dirty="0"/>
          </a:p>
          <a:p>
            <a:r>
              <a:rPr lang="en-US" sz="1200" dirty="0"/>
              <a:t>High CPU utilization, low latency, high throughput and scalability - FOR FREE as part of the model</a:t>
            </a:r>
          </a:p>
          <a:p>
            <a:endParaRPr lang="en-US" sz="1200" dirty="0"/>
          </a:p>
          <a:p>
            <a:r>
              <a:rPr lang="en-US" sz="1200" dirty="0"/>
              <a:t>Detecting and recovering from errors</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20</a:t>
            </a:fld>
            <a:endParaRPr lang="en-US" dirty="0"/>
          </a:p>
        </p:txBody>
      </p:sp>
    </p:spTree>
    <p:extLst>
      <p:ext uri="{BB962C8B-B14F-4D97-AF65-F5344CB8AC3E}">
        <p14:creationId xmlns:p14="http://schemas.microsoft.com/office/powerpoint/2010/main" val="346513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AdaptiveLoadBalancingPool</a:t>
            </a:r>
            <a:r>
              <a:rPr lang="en-US" sz="1200" b="0" i="0" kern="1200" dirty="0">
                <a:solidFill>
                  <a:schemeClr val="tx1"/>
                </a:solidFill>
                <a:effectLst/>
                <a:latin typeface="+mn-lt"/>
                <a:ea typeface="+mn-ea"/>
                <a:cs typeface="+mn-cs"/>
              </a:rPr>
              <a:t> / </a:t>
            </a:r>
            <a:r>
              <a:rPr lang="en-US" dirty="0"/>
              <a:t>AdaptiveLoadBalancingGroup</a:t>
            </a:r>
            <a:r>
              <a:rPr lang="en-US" sz="1200" b="0" i="0" kern="1200" dirty="0">
                <a:solidFill>
                  <a:schemeClr val="tx1"/>
                </a:solidFill>
                <a:effectLst/>
                <a:latin typeface="+mn-lt"/>
                <a:ea typeface="+mn-ea"/>
                <a:cs typeface="+mn-cs"/>
              </a:rPr>
              <a:t> performs load balancing of messages to cluster nodes based on the cluster metrics data. It uses random selection of routees with probabilities derived from the remaining capacity of the corresponding node.</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21</a:t>
            </a:fld>
            <a:endParaRPr lang="en-US" dirty="0"/>
          </a:p>
        </p:txBody>
      </p:sp>
    </p:spTree>
    <p:extLst>
      <p:ext uri="{BB962C8B-B14F-4D97-AF65-F5344CB8AC3E}">
        <p14:creationId xmlns:p14="http://schemas.microsoft.com/office/powerpoint/2010/main" val="158080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22</a:t>
            </a:fld>
            <a:endParaRPr lang="en-US" dirty="0"/>
          </a:p>
        </p:txBody>
      </p:sp>
    </p:spTree>
    <p:extLst>
      <p:ext uri="{BB962C8B-B14F-4D97-AF65-F5344CB8AC3E}">
        <p14:creationId xmlns:p14="http://schemas.microsoft.com/office/powerpoint/2010/main" val="219633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Actors is a model for organizing your code that keeps many “policy decisions” </a:t>
            </a:r>
          </a:p>
          <a:p>
            <a:r>
              <a:rPr lang="en-US" dirty="0"/>
              <a:t>Actors is a model for organizing your code that keeps many “policy decisions” </a:t>
            </a:r>
          </a:p>
          <a:p>
            <a:r>
              <a:rPr lang="en-US" dirty="0"/>
              <a:t>Tried-and-true concept (Hewitt 1973) used for many years in telecom systems with 9 nines uptime</a:t>
            </a:r>
          </a:p>
          <a:p>
            <a:endParaRPr lang="en-US" dirty="0"/>
          </a:p>
          <a:p>
            <a:r>
              <a:rPr lang="en-US" sz="1200" b="0" i="0" kern="1200" dirty="0">
                <a:solidFill>
                  <a:schemeClr val="tx1"/>
                </a:solidFill>
                <a:effectLst/>
                <a:latin typeface="+mn-lt"/>
                <a:ea typeface="+mn-ea"/>
                <a:cs typeface="+mn-cs"/>
              </a:rPr>
              <a:t>One noteworthy aspect is that actors have an explicit lifecycle, they are not automatically destroyed when no longer referenced; after having created one, it is your responsibility to make sure that it will eventually be terminated as well—which also gives you control over how resources are released </a:t>
            </a:r>
            <a:r>
              <a:rPr lang="en-US" sz="1200" b="1" i="0" u="sng" kern="1200" dirty="0">
                <a:solidFill>
                  <a:schemeClr val="tx1"/>
                </a:solidFill>
                <a:effectLst/>
                <a:latin typeface="+mn-lt"/>
                <a:ea typeface="+mn-ea"/>
                <a:cs typeface="+mn-cs"/>
                <a:hlinkClick r:id="rId3"/>
              </a:rPr>
              <a:t>When an Actor Terminates</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23</a:t>
            </a:fld>
            <a:endParaRPr lang="en-US" dirty="0"/>
          </a:p>
        </p:txBody>
      </p:sp>
    </p:spTree>
    <p:extLst>
      <p:ext uri="{BB962C8B-B14F-4D97-AF65-F5344CB8AC3E}">
        <p14:creationId xmlns:p14="http://schemas.microsoft.com/office/powerpoint/2010/main" val="32272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But the most important aspect is that </a:t>
            </a:r>
            <a:r>
              <a:rPr lang="en-US" sz="1200" b="1" i="0" kern="1200" dirty="0">
                <a:solidFill>
                  <a:schemeClr val="tx1"/>
                </a:solidFill>
                <a:effectLst/>
                <a:latin typeface="+mn-lt"/>
                <a:ea typeface="+mn-ea"/>
                <a:cs typeface="+mn-cs"/>
              </a:rPr>
              <a:t>it is not possible to look inside an actor and get hold of its state from the outside</a:t>
            </a:r>
            <a:r>
              <a:rPr lang="en-US" sz="1200" b="0" i="0" kern="1200" dirty="0">
                <a:solidFill>
                  <a:schemeClr val="tx1"/>
                </a:solidFill>
                <a:effectLst/>
                <a:latin typeface="+mn-lt"/>
                <a:ea typeface="+mn-ea"/>
                <a:cs typeface="+mn-cs"/>
              </a:rPr>
              <a:t>, unless the actor unwisely publishes this information itself.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enables transparency for all the desired operations: restarting an actor without needing to update references elsewhere, placing the actual actor object on remote hosts, sending messages to actors in completely different applications.</a:t>
            </a:r>
          </a:p>
          <a:p>
            <a:br>
              <a:rPr lang="en-US" dirty="0"/>
            </a:b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24</a:t>
            </a:fld>
            <a:endParaRPr lang="en-US" dirty="0"/>
          </a:p>
        </p:txBody>
      </p:sp>
    </p:spTree>
    <p:extLst>
      <p:ext uri="{BB962C8B-B14F-4D97-AF65-F5344CB8AC3E}">
        <p14:creationId xmlns:p14="http://schemas.microsoft.com/office/powerpoint/2010/main" val="2777760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can be an explicit state machine (e.g. using the </a:t>
            </a:r>
            <a:r>
              <a:rPr lang="en-US" sz="1200" b="1" i="0" u="sng" kern="1200" dirty="0">
                <a:solidFill>
                  <a:schemeClr val="tx1"/>
                </a:solidFill>
                <a:effectLst/>
                <a:latin typeface="+mn-lt"/>
                <a:ea typeface="+mn-ea"/>
                <a:cs typeface="+mn-cs"/>
                <a:hlinkClick r:id="rId3"/>
              </a:rPr>
              <a:t>FSM</a:t>
            </a:r>
            <a:r>
              <a:rPr lang="en-US" sz="1200" b="0" i="0" kern="1200" dirty="0">
                <a:solidFill>
                  <a:schemeClr val="tx1"/>
                </a:solidFill>
                <a:effectLst/>
                <a:latin typeface="+mn-lt"/>
                <a:ea typeface="+mn-ea"/>
                <a:cs typeface="+mn-cs"/>
              </a:rPr>
              <a:t> module), or it could be a counter, set of listeners, pending requests, etc. These data are what make an actor valuable, and they must be protected from corruption by other actors.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the internal state is vital to an actor’s operations, having inconsistent state is fatal. Thus, when the actor fails and is restarted by its supervisor, the state will be created from scratch, like upon first creating the actor. This is to enable the ability of self-healing of the system.</a:t>
            </a:r>
          </a:p>
          <a:p>
            <a:r>
              <a:rPr lang="en-US" sz="1200" b="0" i="0" kern="1200" dirty="0">
                <a:solidFill>
                  <a:schemeClr val="tx1"/>
                </a:solidFill>
                <a:effectLst/>
                <a:latin typeface="+mn-lt"/>
                <a:ea typeface="+mn-ea"/>
                <a:cs typeface="+mn-cs"/>
              </a:rPr>
              <a:t>Optionally, an actor’s state can be automatically recovered to the state before a restart by persisting received messages and replaying them after restart (see </a:t>
            </a:r>
            <a:r>
              <a:rPr lang="en-US" sz="1200" b="1" i="0" u="sng" kern="1200" dirty="0">
                <a:solidFill>
                  <a:schemeClr val="tx1"/>
                </a:solidFill>
                <a:effectLst/>
                <a:latin typeface="+mn-lt"/>
                <a:ea typeface="+mn-ea"/>
                <a:cs typeface="+mn-cs"/>
                <a:hlinkClick r:id="rId4"/>
              </a:rPr>
              <a:t>Persistence</a:t>
            </a:r>
            <a:r>
              <a:rPr lang="en-US" sz="1200" b="0" i="0" kern="1200" dirty="0">
                <a:solidFill>
                  <a:schemeClr val="tx1"/>
                </a:solidFill>
                <a:effectLst/>
                <a:latin typeface="+mn-lt"/>
                <a:ea typeface="+mn-ea"/>
                <a:cs typeface="+mn-cs"/>
              </a:rPr>
              <a:t>).</a:t>
            </a:r>
            <a:endParaRPr lang="fa-IR"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25</a:t>
            </a:fld>
            <a:endParaRPr lang="en-US" dirty="0"/>
          </a:p>
        </p:txBody>
      </p:sp>
    </p:spTree>
    <p:extLst>
      <p:ext uri="{BB962C8B-B14F-4D97-AF65-F5344CB8AC3E}">
        <p14:creationId xmlns:p14="http://schemas.microsoft.com/office/powerpoint/2010/main" val="87729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changes are achieved by either encoding them in state variables which are read from the behavior logic, or the function itself may be swapped out at runtime, see the </a:t>
            </a:r>
            <a:r>
              <a:rPr lang="en-US" dirty="0"/>
              <a:t>become</a:t>
            </a:r>
            <a:r>
              <a:rPr lang="en-US" sz="1200" b="0" i="0" kern="1200" dirty="0">
                <a:solidFill>
                  <a:schemeClr val="tx1"/>
                </a:solidFill>
                <a:effectLst/>
                <a:latin typeface="+mn-lt"/>
                <a:ea typeface="+mn-ea"/>
                <a:cs typeface="+mn-cs"/>
              </a:rPr>
              <a:t> and </a:t>
            </a:r>
            <a:r>
              <a:rPr lang="en-US" dirty="0"/>
              <a:t>unbecome</a:t>
            </a:r>
            <a:r>
              <a:rPr lang="en-US" sz="1200" b="0" i="0" kern="1200" dirty="0">
                <a:solidFill>
                  <a:schemeClr val="tx1"/>
                </a:solidFill>
                <a:effectLst/>
                <a:latin typeface="+mn-lt"/>
                <a:ea typeface="+mn-ea"/>
                <a:cs typeface="+mn-cs"/>
              </a:rPr>
              <a:t> operations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an Actor Terminates</a:t>
            </a:r>
          </a:p>
          <a:p>
            <a:r>
              <a:rPr lang="en-US" sz="1200" b="0" i="0" kern="1200" dirty="0">
                <a:solidFill>
                  <a:schemeClr val="tx1"/>
                </a:solidFill>
                <a:effectLst/>
                <a:latin typeface="+mn-lt"/>
                <a:ea typeface="+mn-ea"/>
                <a:cs typeface="+mn-cs"/>
              </a:rPr>
              <a:t>Once an actor terminates, i.e. fails in a way which is not handled by a restart, stops itself or is stopped by its supervisor, it will free up its resources, draining all remaining messages from its mailbox into the system’s “dead letter mailbox” which will forward them to the EventStream as DeadLetters. To “guarantee delivery”.</a:t>
            </a:r>
          </a:p>
          <a:p>
            <a:endParaRPr lang="en-US" dirty="0"/>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26</a:t>
            </a:fld>
            <a:endParaRPr lang="en-US" dirty="0"/>
          </a:p>
        </p:txBody>
      </p:sp>
    </p:spTree>
    <p:extLst>
      <p:ext uri="{BB962C8B-B14F-4D97-AF65-F5344CB8AC3E}">
        <p14:creationId xmlns:p14="http://schemas.microsoft.com/office/powerpoint/2010/main" val="369755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27</a:t>
            </a:fld>
            <a:endParaRPr lang="en-US" dirty="0"/>
          </a:p>
        </p:txBody>
      </p:sp>
    </p:spTree>
    <p:extLst>
      <p:ext uri="{BB962C8B-B14F-4D97-AF65-F5344CB8AC3E}">
        <p14:creationId xmlns:p14="http://schemas.microsoft.com/office/powerpoint/2010/main" val="3138989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28</a:t>
            </a:fld>
            <a:endParaRPr lang="en-US" dirty="0"/>
          </a:p>
        </p:txBody>
      </p:sp>
    </p:spTree>
    <p:extLst>
      <p:ext uri="{BB962C8B-B14F-4D97-AF65-F5344CB8AC3E}">
        <p14:creationId xmlns:p14="http://schemas.microsoft.com/office/powerpoint/2010/main" val="1440170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29</a:t>
            </a:fld>
            <a:endParaRPr lang="en-US" dirty="0"/>
          </a:p>
        </p:txBody>
      </p:sp>
    </p:spTree>
    <p:extLst>
      <p:ext uri="{BB962C8B-B14F-4D97-AF65-F5344CB8AC3E}">
        <p14:creationId xmlns:p14="http://schemas.microsoft.com/office/powerpoint/2010/main" val="79490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web server stores data in a backend manner and uses it to identify the user as an always-connected client, the service is Stateful. While in Stateless, the server does store data, but in a database to verify user/client whenever it needs to connect.</a:t>
            </a:r>
          </a:p>
          <a:p>
            <a:r>
              <a:rPr lang="en-US" sz="1200" b="0" i="0" kern="1200" dirty="0">
                <a:solidFill>
                  <a:schemeClr val="tx1"/>
                </a:solidFill>
                <a:effectLst/>
                <a:latin typeface="+mn-lt"/>
                <a:ea typeface="+mn-ea"/>
                <a:cs typeface="+mn-cs"/>
              </a:rPr>
              <a:t>In Stateful, the server thinks a client is just a dumb machine, while in Stateless, server things client is an intelligent machine which doesn’t need to depend on any state on the server side.</a:t>
            </a:r>
          </a:p>
          <a:p>
            <a:r>
              <a:rPr lang="en-US" sz="1200" b="0" i="0" kern="1200" dirty="0">
                <a:solidFill>
                  <a:schemeClr val="tx1"/>
                </a:solidFill>
                <a:effectLst/>
                <a:latin typeface="+mn-lt"/>
                <a:ea typeface="+mn-ea"/>
                <a:cs typeface="+mn-cs"/>
              </a:rPr>
              <a:t>In Stateless, requests are self-contained, i.e. everything contained within the request, and handled in two distinct phases, a “request” and “response.” While in Stateful, request always dependent on the server-side state.</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a:t>
            </a:fld>
            <a:endParaRPr lang="en-US" dirty="0"/>
          </a:p>
        </p:txBody>
      </p:sp>
    </p:spTree>
    <p:extLst>
      <p:ext uri="{BB962C8B-B14F-4D97-AF65-F5344CB8AC3E}">
        <p14:creationId xmlns:p14="http://schemas.microsoft.com/office/powerpoint/2010/main" val="1704125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30</a:t>
            </a:fld>
            <a:endParaRPr lang="en-US" dirty="0"/>
          </a:p>
        </p:txBody>
      </p:sp>
    </p:spTree>
    <p:extLst>
      <p:ext uri="{BB962C8B-B14F-4D97-AF65-F5344CB8AC3E}">
        <p14:creationId xmlns:p14="http://schemas.microsoft.com/office/powerpoint/2010/main" val="3029106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Very strong encapsulation - encapsulates:</a:t>
            </a:r>
          </a:p>
          <a:p>
            <a:r>
              <a:rPr lang="en-US" sz="1200" b="0" i="0" u="none" strike="noStrike" kern="1200" baseline="0" dirty="0">
                <a:solidFill>
                  <a:schemeClr val="tx1"/>
                </a:solidFill>
                <a:latin typeface="+mn-lt"/>
                <a:ea typeface="+mn-ea"/>
                <a:cs typeface="+mn-cs"/>
              </a:rPr>
              <a:t>- state</a:t>
            </a:r>
          </a:p>
          <a:p>
            <a:r>
              <a:rPr lang="en-US" sz="1200" b="0" i="0" u="none" strike="noStrike" kern="1200" baseline="0" dirty="0">
                <a:solidFill>
                  <a:schemeClr val="tx1"/>
                </a:solidFill>
                <a:latin typeface="+mn-lt"/>
                <a:ea typeface="+mn-ea"/>
                <a:cs typeface="+mn-cs"/>
              </a:rPr>
              <a:t>- behavior</a:t>
            </a:r>
          </a:p>
          <a:p>
            <a:r>
              <a:rPr lang="en-US" sz="1200" b="0" i="0" u="none" strike="noStrike" kern="1200" baseline="0" dirty="0">
                <a:solidFill>
                  <a:schemeClr val="tx1"/>
                </a:solidFill>
                <a:latin typeface="+mn-lt"/>
                <a:ea typeface="+mn-ea"/>
                <a:cs typeface="+mn-cs"/>
              </a:rPr>
              <a:t>- message queue</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31</a:t>
            </a:fld>
            <a:endParaRPr lang="en-US" dirty="0"/>
          </a:p>
        </p:txBody>
      </p:sp>
    </p:spTree>
    <p:extLst>
      <p:ext uri="{BB962C8B-B14F-4D97-AF65-F5344CB8AC3E}">
        <p14:creationId xmlns:p14="http://schemas.microsoft.com/office/powerpoint/2010/main" val="25473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32</a:t>
            </a:fld>
            <a:endParaRPr lang="en-US" dirty="0"/>
          </a:p>
        </p:txBody>
      </p:sp>
    </p:spTree>
    <p:extLst>
      <p:ext uri="{BB962C8B-B14F-4D97-AF65-F5344CB8AC3E}">
        <p14:creationId xmlns:p14="http://schemas.microsoft.com/office/powerpoint/2010/main" val="386335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resolution - like a file-system</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33</a:t>
            </a:fld>
            <a:endParaRPr lang="en-US" dirty="0"/>
          </a:p>
        </p:txBody>
      </p:sp>
    </p:spTree>
    <p:extLst>
      <p:ext uri="{BB962C8B-B14F-4D97-AF65-F5344CB8AC3E}">
        <p14:creationId xmlns:p14="http://schemas.microsoft.com/office/powerpoint/2010/main" val="2105356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Messages is the Kinetic Energy in an Actor system</a:t>
            </a:r>
          </a:p>
          <a:p>
            <a:r>
              <a:rPr lang="en-US" sz="1200" b="0" i="0" kern="1200" dirty="0">
                <a:solidFill>
                  <a:schemeClr val="tx1"/>
                </a:solidFill>
                <a:effectLst/>
                <a:latin typeface="+mn-lt"/>
                <a:ea typeface="+mn-ea"/>
                <a:cs typeface="+mn-cs"/>
              </a:rPr>
              <a:t> that messages have no return value</a:t>
            </a:r>
          </a:p>
          <a:p>
            <a:r>
              <a:rPr lang="en-US" sz="1200" b="0" i="0" kern="1200" dirty="0">
                <a:solidFill>
                  <a:schemeClr val="tx1"/>
                </a:solidFill>
                <a:effectLst/>
                <a:latin typeface="+mn-lt"/>
                <a:ea typeface="+mn-ea"/>
                <a:cs typeface="+mn-cs"/>
              </a:rPr>
              <a:t>With a return value, the sending actor would either need to block </a:t>
            </a:r>
          </a:p>
          <a:p>
            <a:r>
              <a:rPr lang="en-US" sz="1200" b="0" i="0" kern="1200" dirty="0">
                <a:solidFill>
                  <a:schemeClr val="tx1"/>
                </a:solidFill>
                <a:effectLst/>
                <a:latin typeface="+mn-lt"/>
                <a:ea typeface="+mn-ea"/>
                <a:cs typeface="+mn-cs"/>
              </a:rPr>
              <a:t>they react to incoming messages sequentially, one at a time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Actors can have lots of buffered Potential Energy</a:t>
            </a:r>
          </a:p>
          <a:p>
            <a:r>
              <a:rPr lang="en-US" sz="1200" b="0" i="0" u="none" strike="noStrike" kern="1200" baseline="0" dirty="0">
                <a:solidFill>
                  <a:schemeClr val="tx1"/>
                </a:solidFill>
                <a:latin typeface="+mn-lt"/>
                <a:ea typeface="+mn-ea"/>
                <a:cs typeface="+mn-cs"/>
              </a:rPr>
              <a:t>but can't do anything with it until it is triggered by</a:t>
            </a:r>
          </a:p>
          <a:p>
            <a:r>
              <a:rPr lang="en-US" sz="1200" b="0" i="0" u="none" strike="noStrike" kern="1200" baseline="0" dirty="0">
                <a:solidFill>
                  <a:schemeClr val="tx1"/>
                </a:solidFill>
                <a:latin typeface="+mn-lt"/>
                <a:ea typeface="+mn-ea"/>
                <a:cs typeface="+mn-cs"/>
              </a:rPr>
              <a:t>a message</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34</a:t>
            </a:fld>
            <a:endParaRPr lang="en-US" dirty="0"/>
          </a:p>
        </p:txBody>
      </p:sp>
    </p:spTree>
    <p:extLst>
      <p:ext uri="{BB962C8B-B14F-4D97-AF65-F5344CB8AC3E}">
        <p14:creationId xmlns:p14="http://schemas.microsoft.com/office/powerpoint/2010/main" val="1106262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35</a:t>
            </a:fld>
            <a:endParaRPr lang="en-US" dirty="0"/>
          </a:p>
        </p:txBody>
      </p:sp>
    </p:spTree>
    <p:extLst>
      <p:ext uri="{BB962C8B-B14F-4D97-AF65-F5344CB8AC3E}">
        <p14:creationId xmlns:p14="http://schemas.microsoft.com/office/powerpoint/2010/main" val="2252301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36</a:t>
            </a:fld>
            <a:endParaRPr lang="en-US" dirty="0"/>
          </a:p>
        </p:txBody>
      </p:sp>
    </p:spTree>
    <p:extLst>
      <p:ext uri="{BB962C8B-B14F-4D97-AF65-F5344CB8AC3E}">
        <p14:creationId xmlns:p14="http://schemas.microsoft.com/office/powerpoint/2010/main" val="2928227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37</a:t>
            </a:fld>
            <a:endParaRPr lang="en-US" dirty="0"/>
          </a:p>
        </p:txBody>
      </p:sp>
    </p:spTree>
    <p:extLst>
      <p:ext uri="{BB962C8B-B14F-4D97-AF65-F5344CB8AC3E}">
        <p14:creationId xmlns:p14="http://schemas.microsoft.com/office/powerpoint/2010/main" val="315933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Spawn up (empty) generic Worker processes that</a:t>
            </a:r>
          </a:p>
          <a:p>
            <a:r>
              <a:rPr lang="en-US" sz="1200" b="0" i="0" u="none" strike="noStrike" kern="1200" baseline="0" dirty="0">
                <a:solidFill>
                  <a:schemeClr val="tx1"/>
                </a:solidFill>
                <a:latin typeface="+mn-lt"/>
                <a:ea typeface="+mn-ea"/>
                <a:cs typeface="+mn-cs"/>
              </a:rPr>
              <a:t>can become whatever the Master currently needs</a:t>
            </a:r>
          </a:p>
          <a:p>
            <a:endParaRPr lang="fa-IR" dirty="0"/>
          </a:p>
          <a:p>
            <a:r>
              <a:rPr lang="en-US" sz="1200" b="0" i="0" u="none" strike="noStrike" kern="1200" baseline="0" dirty="0">
                <a:solidFill>
                  <a:schemeClr val="tx1"/>
                </a:solidFill>
                <a:latin typeface="+mn-lt"/>
                <a:ea typeface="+mn-ea"/>
                <a:cs typeface="+mn-cs"/>
              </a:rPr>
              <a:t>Load Balancing</a:t>
            </a:r>
            <a:r>
              <a:rPr lang="fa-I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-&gt; Routers(in practice)</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38</a:t>
            </a:fld>
            <a:endParaRPr lang="en-US" dirty="0"/>
          </a:p>
        </p:txBody>
      </p:sp>
    </p:spTree>
    <p:extLst>
      <p:ext uri="{BB962C8B-B14F-4D97-AF65-F5344CB8AC3E}">
        <p14:creationId xmlns:p14="http://schemas.microsoft.com/office/powerpoint/2010/main" val="18856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39</a:t>
            </a:fld>
            <a:endParaRPr lang="en-US" dirty="0"/>
          </a:p>
        </p:txBody>
      </p:sp>
    </p:spTree>
    <p:extLst>
      <p:ext uri="{BB962C8B-B14F-4D97-AF65-F5344CB8AC3E}">
        <p14:creationId xmlns:p14="http://schemas.microsoft.com/office/powerpoint/2010/main" val="246185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full is not appropriate for modern system…blah blah</a:t>
            </a:r>
            <a:br>
              <a:rPr lang="fa-IR" dirty="0"/>
            </a:br>
            <a:r>
              <a:rPr lang="en-US" dirty="0"/>
              <a:t>Consequently, organizations building distributed systems with demanding requirements encounter challenges that cannot fully be solved with a traditional model(object-oriented programming (OOP)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 in stateless</a:t>
            </a:r>
            <a:br>
              <a:rPr lang="en-US" dirty="0"/>
            </a:br>
            <a:r>
              <a:rPr lang="en-US" dirty="0"/>
              <a:t>actor is like function and is stateless</a:t>
            </a:r>
            <a:br>
              <a:rPr lang="en-US" dirty="0"/>
            </a:br>
            <a:r>
              <a:rPr lang="en-US" dirty="0"/>
              <a:t>stateless let us to scale app easily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a:t>
            </a:fld>
            <a:endParaRPr lang="en-US" dirty="0"/>
          </a:p>
        </p:txBody>
      </p:sp>
    </p:spTree>
    <p:extLst>
      <p:ext uri="{BB962C8B-B14F-4D97-AF65-F5344CB8AC3E}">
        <p14:creationId xmlns:p14="http://schemas.microsoft.com/office/powerpoint/2010/main" val="1350424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Encapsulating State by Using Fields</a:t>
            </a:r>
          </a:p>
          <a:p>
            <a:pPr fontAlgn="base"/>
            <a:r>
              <a:rPr lang="en-US" sz="1200" b="0" i="0" kern="1200" dirty="0">
                <a:solidFill>
                  <a:schemeClr val="tx1"/>
                </a:solidFill>
                <a:effectLst/>
                <a:latin typeface="+mn-lt"/>
                <a:ea typeface="+mn-ea"/>
                <a:cs typeface="+mn-cs"/>
              </a:rPr>
              <a:t>The basic format will be familiar to those accustomed to object-oriented programming and writing getters and setters in languages like Java. If you’re more functional-minded, the presence of mutable state might make you cringe a little, but within the context of an actor, mutable state is safe because it is protected by the Actor Model. If you dig into the standard Scala libraries, you will find that mutable state is actually quite common in what are otherwise pure functions. The mutable state in that case is isolated to within the function and is therefore not shared among different threads. Here, we have isolated the mutable state to within an actor, and due to the single-threaded illusion, that state is protected from concurrent access.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Encapsulating State by Using become</a:t>
            </a:r>
          </a:p>
          <a:p>
            <a:r>
              <a:rPr lang="en-US" sz="1200" b="0" i="0" kern="1200" dirty="0">
                <a:solidFill>
                  <a:schemeClr val="tx1"/>
                </a:solidFill>
                <a:effectLst/>
                <a:latin typeface="+mn-lt"/>
                <a:ea typeface="+mn-ea"/>
                <a:cs typeface="+mn-cs"/>
              </a:rPr>
              <a:t>This completely eliminates any need for a </a:t>
            </a:r>
            <a:r>
              <a:rPr lang="en-US" dirty="0"/>
              <a:t>var</a:t>
            </a:r>
            <a:r>
              <a:rPr lang="en-US" sz="1200" b="0" i="0" kern="1200" dirty="0">
                <a:solidFill>
                  <a:schemeClr val="tx1"/>
                </a:solidFill>
                <a:effectLst/>
                <a:latin typeface="+mn-lt"/>
                <a:ea typeface="+mn-ea"/>
                <a:cs typeface="+mn-cs"/>
              </a:rPr>
              <a:t>. Now, rather than altering the state by manipulating that </a:t>
            </a:r>
            <a:r>
              <a:rPr lang="en-US" dirty="0"/>
              <a:t>var</a:t>
            </a:r>
            <a:r>
              <a:rPr lang="en-US" sz="1200" b="0" i="0" kern="1200" dirty="0">
                <a:solidFill>
                  <a:schemeClr val="tx1"/>
                </a:solidFill>
                <a:effectLst/>
                <a:latin typeface="+mn-lt"/>
                <a:ea typeface="+mn-ea"/>
                <a:cs typeface="+mn-cs"/>
              </a:rPr>
              <a:t>, you are instead altering it by changing the behavior. This changes the behavior so that the next message will have a different </a:t>
            </a:r>
            <a:r>
              <a:rPr lang="en-US" dirty="0"/>
              <a:t>Personal Information</a:t>
            </a:r>
            <a:r>
              <a:rPr lang="en-US" sz="1200" b="0" i="0" kern="1200" dirty="0">
                <a:solidFill>
                  <a:schemeClr val="tx1"/>
                </a:solidFill>
                <a:effectLst/>
                <a:latin typeface="+mn-lt"/>
                <a:ea typeface="+mn-ea"/>
                <a:cs typeface="+mn-cs"/>
              </a:rPr>
              <a:t> than the previous one. This is nice because it has a slightly more “functional” feel to it (no more </a:t>
            </a:r>
            <a:r>
              <a:rPr lang="en-US" dirty="0"/>
              <a:t>var</a:t>
            </a:r>
            <a:r>
              <a:rPr lang="en-US" sz="1200" b="0" i="0" kern="1200" dirty="0">
                <a:solidFill>
                  <a:schemeClr val="tx1"/>
                </a:solidFill>
                <a:effectLst/>
                <a:latin typeface="+mn-lt"/>
                <a:ea typeface="+mn-ea"/>
                <a:cs typeface="+mn-cs"/>
              </a:rPr>
              <a:t>s), but it also maps better to our understanding of the Actor Model. Remember, in the Actor Model, state and behavior are the same thing. Here, we can see how that is reflected in code.</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40</a:t>
            </a:fld>
            <a:endParaRPr lang="en-US" dirty="0"/>
          </a:p>
        </p:txBody>
      </p:sp>
    </p:spTree>
    <p:extLst>
      <p:ext uri="{BB962C8B-B14F-4D97-AF65-F5344CB8AC3E}">
        <p14:creationId xmlns:p14="http://schemas.microsoft.com/office/powerpoint/2010/main" val="2809781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Encapsulating State by Using Fields</a:t>
            </a:r>
          </a:p>
          <a:p>
            <a:pPr fontAlgn="base"/>
            <a:r>
              <a:rPr lang="en-US" sz="1200" b="0" i="0" kern="1200" dirty="0">
                <a:solidFill>
                  <a:schemeClr val="tx1"/>
                </a:solidFill>
                <a:effectLst/>
                <a:latin typeface="+mn-lt"/>
                <a:ea typeface="+mn-ea"/>
                <a:cs typeface="+mn-cs"/>
              </a:rPr>
              <a:t>The basic format will be familiar to those accustomed to object-oriented programming and writing getters and setters in languages like Java. If you’re more functional-minded, the presence of mutable state might make you cringe a little, but within the context of an actor, mutable state is safe because it is protected by the Actor Model. If you dig into the standard Scala libraries, you will find that mutable state is actually quite common in what are otherwise pure functions. The mutable state in that case is isolated to within the function and is therefore not shared among different threads. Here, we have isolated the mutable state to within an actor, and due to the single-threaded illusion, that state is protected from concurrent access.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Encapsulating State by Using become</a:t>
            </a:r>
          </a:p>
          <a:p>
            <a:r>
              <a:rPr lang="en-US" sz="1200" b="0" i="0" kern="1200" dirty="0">
                <a:solidFill>
                  <a:schemeClr val="tx1"/>
                </a:solidFill>
                <a:effectLst/>
                <a:latin typeface="+mn-lt"/>
                <a:ea typeface="+mn-ea"/>
                <a:cs typeface="+mn-cs"/>
              </a:rPr>
              <a:t>This completely eliminates any need for a </a:t>
            </a:r>
            <a:r>
              <a:rPr lang="en-US" dirty="0"/>
              <a:t>var</a:t>
            </a:r>
            <a:r>
              <a:rPr lang="en-US" sz="1200" b="0" i="0" kern="1200" dirty="0">
                <a:solidFill>
                  <a:schemeClr val="tx1"/>
                </a:solidFill>
                <a:effectLst/>
                <a:latin typeface="+mn-lt"/>
                <a:ea typeface="+mn-ea"/>
                <a:cs typeface="+mn-cs"/>
              </a:rPr>
              <a:t>. Now, rather than altering the state by manipulating that </a:t>
            </a:r>
            <a:r>
              <a:rPr lang="en-US" dirty="0"/>
              <a:t>var</a:t>
            </a:r>
            <a:r>
              <a:rPr lang="en-US" sz="1200" b="0" i="0" kern="1200" dirty="0">
                <a:solidFill>
                  <a:schemeClr val="tx1"/>
                </a:solidFill>
                <a:effectLst/>
                <a:latin typeface="+mn-lt"/>
                <a:ea typeface="+mn-ea"/>
                <a:cs typeface="+mn-cs"/>
              </a:rPr>
              <a:t>, you are instead altering it by changing the behavior. This changes the behavior so that the next message will have a different </a:t>
            </a:r>
            <a:r>
              <a:rPr lang="en-US" dirty="0"/>
              <a:t>Personal Information</a:t>
            </a:r>
            <a:r>
              <a:rPr lang="en-US" sz="1200" b="0" i="0" kern="1200" dirty="0">
                <a:solidFill>
                  <a:schemeClr val="tx1"/>
                </a:solidFill>
                <a:effectLst/>
                <a:latin typeface="+mn-lt"/>
                <a:ea typeface="+mn-ea"/>
                <a:cs typeface="+mn-cs"/>
              </a:rPr>
              <a:t> than the previous one. This is nice because it has a slightly more “functional” feel to it (no more </a:t>
            </a:r>
            <a:r>
              <a:rPr lang="en-US" dirty="0"/>
              <a:t>var</a:t>
            </a:r>
            <a:r>
              <a:rPr lang="en-US" sz="1200" b="0" i="0" kern="1200" dirty="0">
                <a:solidFill>
                  <a:schemeClr val="tx1"/>
                </a:solidFill>
                <a:effectLst/>
                <a:latin typeface="+mn-lt"/>
                <a:ea typeface="+mn-ea"/>
                <a:cs typeface="+mn-cs"/>
              </a:rPr>
              <a:t>s), but it also maps better to our understanding of the Actor Model. Remember, in the Actor Model, state and behavior are the same thing. Here, we can see how that is reflected in code.</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41</a:t>
            </a:fld>
            <a:endParaRPr lang="en-US" dirty="0"/>
          </a:p>
        </p:txBody>
      </p:sp>
    </p:spTree>
    <p:extLst>
      <p:ext uri="{BB962C8B-B14F-4D97-AF65-F5344CB8AC3E}">
        <p14:creationId xmlns:p14="http://schemas.microsoft.com/office/powerpoint/2010/main" val="3564239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make things worse - errors do not propagate</a:t>
            </a:r>
          </a:p>
          <a:p>
            <a:r>
              <a:rPr lang="en-US" sz="1200" b="0" i="0" u="none" strike="noStrike" kern="1200" baseline="0" dirty="0">
                <a:solidFill>
                  <a:schemeClr val="tx1"/>
                </a:solidFill>
                <a:latin typeface="+mn-lt"/>
                <a:ea typeface="+mn-ea"/>
                <a:cs typeface="+mn-cs"/>
              </a:rPr>
              <a:t>between threads so there is NO WAY OF EVEN</a:t>
            </a:r>
          </a:p>
          <a:p>
            <a:r>
              <a:rPr lang="en-US" sz="1200" b="0" i="0" u="none" strike="noStrike" kern="1200" baseline="0" dirty="0">
                <a:solidFill>
                  <a:schemeClr val="tx1"/>
                </a:solidFill>
                <a:latin typeface="+mn-lt"/>
                <a:ea typeface="+mn-ea"/>
                <a:cs typeface="+mn-cs"/>
              </a:rPr>
              <a:t>FINDING OUT that something have failed</a:t>
            </a:r>
          </a:p>
          <a:p>
            <a:endParaRPr lang="en-US" dirty="0"/>
          </a:p>
          <a:p>
            <a:r>
              <a:rPr lang="en-US" sz="1200" b="0" i="0" u="none" strike="noStrike" kern="1200" baseline="0" dirty="0">
                <a:solidFill>
                  <a:schemeClr val="tx1"/>
                </a:solidFill>
                <a:latin typeface="+mn-lt"/>
                <a:ea typeface="+mn-ea"/>
                <a:cs typeface="+mn-cs"/>
              </a:rPr>
              <a:t>This leads to DEFENSIVE programming with:</a:t>
            </a:r>
          </a:p>
          <a:p>
            <a:r>
              <a:rPr lang="en-US" sz="1200" b="0" i="0" u="none" strike="noStrike" kern="1200" baseline="0" dirty="0">
                <a:solidFill>
                  <a:schemeClr val="tx1"/>
                </a:solidFill>
                <a:latin typeface="+mn-lt"/>
                <a:ea typeface="+mn-ea"/>
                <a:cs typeface="+mn-cs"/>
              </a:rPr>
              <a:t>• Error handling TANGLED with business logic</a:t>
            </a:r>
          </a:p>
          <a:p>
            <a:r>
              <a:rPr lang="en-US" sz="1200" b="0" i="0" u="none" strike="noStrike" kern="1200" baseline="0" dirty="0">
                <a:solidFill>
                  <a:schemeClr val="tx1"/>
                </a:solidFill>
                <a:latin typeface="+mn-lt"/>
                <a:ea typeface="+mn-ea"/>
                <a:cs typeface="+mn-cs"/>
              </a:rPr>
              <a:t>• SCATTERED all over the code base</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42</a:t>
            </a:fld>
            <a:endParaRPr lang="en-US" dirty="0"/>
          </a:p>
        </p:txBody>
      </p:sp>
    </p:spTree>
    <p:extLst>
      <p:ext uri="{BB962C8B-B14F-4D97-AF65-F5344CB8AC3E}">
        <p14:creationId xmlns:p14="http://schemas.microsoft.com/office/powerpoint/2010/main" val="571532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provides clean separation of processing and</a:t>
            </a:r>
          </a:p>
          <a:p>
            <a:r>
              <a:rPr lang="en-US" sz="1200" b="0" i="0" u="none" strike="noStrike" kern="1200" baseline="0" dirty="0">
                <a:solidFill>
                  <a:schemeClr val="tx1"/>
                </a:solidFill>
                <a:latin typeface="+mn-lt"/>
                <a:ea typeface="+mn-ea"/>
                <a:cs typeface="+mn-cs"/>
              </a:rPr>
              <a:t>error handling</a:t>
            </a:r>
          </a:p>
          <a:p>
            <a:endParaRPr lang="en-US" dirty="0"/>
          </a:p>
          <a:p>
            <a:r>
              <a:rPr lang="en-US" sz="1200" b="0" i="0" u="none" strike="noStrike" kern="1200" baseline="0" dirty="0">
                <a:solidFill>
                  <a:schemeClr val="tx1"/>
                </a:solidFill>
                <a:latin typeface="+mn-lt"/>
                <a:ea typeface="+mn-ea"/>
                <a:cs typeface="+mn-cs"/>
              </a:rPr>
              <a:t>SUPERVISE Actor</a:t>
            </a:r>
          </a:p>
          <a:p>
            <a:r>
              <a:rPr lang="en-US" sz="1200" b="0" i="0" u="none" strike="noStrike" kern="1200" baseline="0" dirty="0">
                <a:solidFill>
                  <a:schemeClr val="tx1"/>
                </a:solidFill>
                <a:latin typeface="+mn-lt"/>
                <a:ea typeface="+mn-ea"/>
                <a:cs typeface="+mn-cs"/>
              </a:rPr>
              <a:t>Every single actor has a</a:t>
            </a:r>
          </a:p>
          <a:p>
            <a:r>
              <a:rPr lang="en-US" sz="1200" b="0" i="0" u="none" strike="noStrike" kern="1200" baseline="0" dirty="0">
                <a:solidFill>
                  <a:schemeClr val="tx1"/>
                </a:solidFill>
                <a:latin typeface="+mn-lt"/>
                <a:ea typeface="+mn-ea"/>
                <a:cs typeface="+mn-cs"/>
              </a:rPr>
              <a:t>default supervisor strategy.</a:t>
            </a:r>
          </a:p>
          <a:p>
            <a:r>
              <a:rPr lang="en-US" sz="1200" b="0" i="0" u="none" strike="noStrike" kern="1200" baseline="0" dirty="0">
                <a:solidFill>
                  <a:schemeClr val="tx1"/>
                </a:solidFill>
                <a:latin typeface="+mn-lt"/>
                <a:ea typeface="+mn-ea"/>
                <a:cs typeface="+mn-cs"/>
              </a:rPr>
              <a:t>Which is usually sufficient.</a:t>
            </a:r>
          </a:p>
          <a:p>
            <a:r>
              <a:rPr lang="en-US" sz="1200" b="0" i="0" u="none" strike="noStrike" kern="1200" baseline="0" dirty="0">
                <a:solidFill>
                  <a:schemeClr val="tx1"/>
                </a:solidFill>
                <a:latin typeface="+mn-lt"/>
                <a:ea typeface="+mn-ea"/>
                <a:cs typeface="+mn-cs"/>
              </a:rPr>
              <a:t>But it can be overridden.</a:t>
            </a:r>
          </a:p>
          <a:p>
            <a:r>
              <a:rPr lang="en-US" dirty="0">
                <a:hlinkClick r:id="rId3"/>
              </a:rPr>
              <a:t>https://doc.akka.io/docs/akka/2.5/general/supervision.html</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43</a:t>
            </a:fld>
            <a:endParaRPr lang="en-US" dirty="0"/>
          </a:p>
        </p:txBody>
      </p:sp>
    </p:spTree>
    <p:extLst>
      <p:ext uri="{BB962C8B-B14F-4D97-AF65-F5344CB8AC3E}">
        <p14:creationId xmlns:p14="http://schemas.microsoft.com/office/powerpoint/2010/main" val="2909596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https://doc.akka.io/docs/akka/2.5/general/supervision.html#what-restarting-means</a:t>
            </a:r>
            <a:endParaRPr lang="en-US" dirty="0"/>
          </a:p>
          <a:p>
            <a:r>
              <a:rPr lang="en-US" sz="1200" b="0" i="0" kern="1200" dirty="0">
                <a:solidFill>
                  <a:schemeClr val="tx1"/>
                </a:solidFill>
                <a:effectLst/>
                <a:latin typeface="+mn-lt"/>
                <a:ea typeface="+mn-ea"/>
                <a:cs typeface="+mn-cs"/>
              </a:rPr>
              <a:t>When presented with an actor which failed while processing a certain message, causes for the failure fall into three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Systematic (i.e. programming) error for the specific message received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(Transient) failure of some external resource used during processing the message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Corrupt internal state of the actor</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44</a:t>
            </a:fld>
            <a:endParaRPr lang="en-US" dirty="0"/>
          </a:p>
        </p:txBody>
      </p:sp>
    </p:spTree>
    <p:extLst>
      <p:ext uri="{BB962C8B-B14F-4D97-AF65-F5344CB8AC3E}">
        <p14:creationId xmlns:p14="http://schemas.microsoft.com/office/powerpoint/2010/main" val="4188422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45</a:t>
            </a:fld>
            <a:endParaRPr lang="en-US" dirty="0"/>
          </a:p>
        </p:txBody>
      </p:sp>
    </p:spTree>
    <p:extLst>
      <p:ext uri="{BB962C8B-B14F-4D97-AF65-F5344CB8AC3E}">
        <p14:creationId xmlns:p14="http://schemas.microsoft.com/office/powerpoint/2010/main" val="2535212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“In a supervision hierarchy, keep important application state or functionality near the root while delegating risky operations towards the leaves.”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pattern builds on the </a:t>
            </a:r>
            <a:r>
              <a:rPr lang="en-US" sz="1200" b="0" i="0" u="none" strike="noStrike" kern="1200" dirty="0">
                <a:solidFill>
                  <a:schemeClr val="tx1"/>
                </a:solidFill>
                <a:effectLst/>
                <a:latin typeface="+mn-lt"/>
                <a:ea typeface="+mn-ea"/>
                <a:cs typeface="+mn-cs"/>
                <a:hlinkClick r:id="rId3"/>
              </a:rPr>
              <a:t>Simple Component</a:t>
            </a:r>
            <a:r>
              <a:rPr lang="en-US" sz="1200" b="0" i="0" kern="1200" dirty="0">
                <a:solidFill>
                  <a:schemeClr val="tx1"/>
                </a:solidFill>
                <a:effectLst/>
                <a:latin typeface="+mn-lt"/>
                <a:ea typeface="+mn-ea"/>
                <a:cs typeface="+mn-cs"/>
              </a:rPr>
              <a:t> pattern and is applicable wherever components with different failure probability and reliability requirements are combined into a larger system or application—some functions of the system must never go down, whereas others are necessarily exposed to failure. Applying the Simple Component pattern will frequently leave you in this position, so it pays to familiarize yourself well with the Error Kernel pattern.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pattern has been established in Erlang programs for decades and was one of the main inspirations for Jonas Bonér to implement an Actor framework—Akka—on the JVM. </a:t>
            </a:r>
          </a:p>
          <a:p>
            <a:r>
              <a:rPr lang="en-US" sz="1200" b="0" i="0" kern="1200" dirty="0">
                <a:solidFill>
                  <a:schemeClr val="tx1"/>
                </a:solidFill>
                <a:effectLst/>
                <a:latin typeface="+mn-lt"/>
                <a:ea typeface="+mn-ea"/>
                <a:cs typeface="+mn-cs"/>
              </a:rPr>
              <a:t>The name Akka was originally conceived as a palindrome of Actor Kernel, referring to this core design pattern.</a:t>
            </a:r>
          </a:p>
          <a:p>
            <a:r>
              <a:rPr lang="en-US" dirty="0">
                <a:hlinkClick r:id="rId4"/>
              </a:rPr>
              <a:t>https://www.reactivedesignpatterns.com/patterns/error-kernel.html</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46</a:t>
            </a:fld>
            <a:endParaRPr lang="en-US" dirty="0"/>
          </a:p>
        </p:txBody>
      </p:sp>
    </p:spTree>
    <p:extLst>
      <p:ext uri="{BB962C8B-B14F-4D97-AF65-F5344CB8AC3E}">
        <p14:creationId xmlns:p14="http://schemas.microsoft.com/office/powerpoint/2010/main" val="1339292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47</a:t>
            </a:fld>
            <a:endParaRPr lang="en-US" dirty="0"/>
          </a:p>
        </p:txBody>
      </p:sp>
    </p:spTree>
    <p:extLst>
      <p:ext uri="{BB962C8B-B14F-4D97-AF65-F5344CB8AC3E}">
        <p14:creationId xmlns:p14="http://schemas.microsoft.com/office/powerpoint/2010/main" val="792612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Seed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Leader</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Gossip</a:t>
            </a:r>
          </a:p>
          <a:p>
            <a:r>
              <a:rPr lang="en-US" sz="1200" b="0" i="0" kern="1200" dirty="0">
                <a:solidFill>
                  <a:schemeClr val="tx1"/>
                </a:solidFill>
                <a:effectLst/>
                <a:latin typeface="+mn-lt"/>
                <a:ea typeface="+mn-ea"/>
                <a:cs typeface="+mn-cs"/>
              </a:rPr>
              <a:t>The cluster membership used in Akka is based on Amazon’s </a:t>
            </a:r>
            <a:r>
              <a:rPr lang="en-US" sz="1200" b="1" i="0" u="sng" kern="1200" dirty="0">
                <a:solidFill>
                  <a:schemeClr val="tx1"/>
                </a:solidFill>
                <a:effectLst/>
                <a:latin typeface="+mn-lt"/>
                <a:ea typeface="+mn-ea"/>
                <a:cs typeface="+mn-cs"/>
                <a:hlinkClick r:id="rId3"/>
              </a:rPr>
              <a:t>Dynamo</a:t>
            </a:r>
            <a:r>
              <a:rPr lang="en-US" sz="1200" b="0" i="0" kern="1200" dirty="0">
                <a:solidFill>
                  <a:schemeClr val="tx1"/>
                </a:solidFill>
                <a:effectLst/>
                <a:latin typeface="+mn-lt"/>
                <a:ea typeface="+mn-ea"/>
                <a:cs typeface="+mn-cs"/>
              </a:rPr>
              <a:t> system and particularly the approach taken in Basho’s’ </a:t>
            </a:r>
            <a:r>
              <a:rPr lang="en-US" sz="1200" b="1" i="0" u="sng" kern="1200" dirty="0">
                <a:solidFill>
                  <a:schemeClr val="tx1"/>
                </a:solidFill>
                <a:effectLst/>
                <a:latin typeface="+mn-lt"/>
                <a:ea typeface="+mn-ea"/>
                <a:cs typeface="+mn-cs"/>
                <a:hlinkClick r:id="rId4"/>
              </a:rPr>
              <a:t>Riak</a:t>
            </a:r>
            <a:r>
              <a:rPr lang="en-US" sz="1200" b="0" i="0" kern="1200" dirty="0">
                <a:solidFill>
                  <a:schemeClr val="tx1"/>
                </a:solidFill>
                <a:effectLst/>
                <a:latin typeface="+mn-lt"/>
                <a:ea typeface="+mn-ea"/>
                <a:cs typeface="+mn-cs"/>
              </a:rPr>
              <a:t> distributed database. Cluster membership is communicated using a </a:t>
            </a:r>
            <a:r>
              <a:rPr lang="en-US" sz="1200" b="1" i="0" u="sng" kern="1200" dirty="0">
                <a:solidFill>
                  <a:schemeClr val="tx1"/>
                </a:solidFill>
                <a:effectLst/>
                <a:latin typeface="+mn-lt"/>
                <a:ea typeface="+mn-ea"/>
                <a:cs typeface="+mn-cs"/>
                <a:hlinkClick r:id="rId5"/>
              </a:rPr>
              <a:t>Gossip Protocol</a:t>
            </a:r>
            <a:r>
              <a:rPr lang="en-US" sz="1200" b="0" i="0" kern="1200" dirty="0">
                <a:solidFill>
                  <a:schemeClr val="tx1"/>
                </a:solidFill>
                <a:effectLst/>
                <a:latin typeface="+mn-lt"/>
                <a:ea typeface="+mn-ea"/>
                <a:cs typeface="+mn-cs"/>
              </a:rPr>
              <a:t>, where the current state of the cluster is gossiped randomly through the cluster, with preference to members that have not seen the latest version</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48</a:t>
            </a:fld>
            <a:endParaRPr lang="en-US" dirty="0"/>
          </a:p>
        </p:txBody>
      </p:sp>
    </p:spTree>
    <p:extLst>
      <p:ext uri="{BB962C8B-B14F-4D97-AF65-F5344CB8AC3E}">
        <p14:creationId xmlns:p14="http://schemas.microsoft.com/office/powerpoint/2010/main" val="3724999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member ship + host port id + if remove cant rejoin until stop and then start  because of id</a:t>
            </a:r>
          </a:p>
          <a:p>
            <a:r>
              <a:rPr lang="en-US" dirty="0"/>
              <a:t>Goosip + seen set </a:t>
            </a:r>
          </a:p>
          <a:p>
            <a:r>
              <a:rPr lang="en-US" dirty="0"/>
              <a:t>Failure + heart beat + neighbours+</a:t>
            </a:r>
          </a:p>
        </p:txBody>
      </p:sp>
      <p:sp>
        <p:nvSpPr>
          <p:cNvPr id="4" name="Slide Number Placeholder 3"/>
          <p:cNvSpPr>
            <a:spLocks noGrp="1"/>
          </p:cNvSpPr>
          <p:nvPr>
            <p:ph type="sldNum" sz="quarter" idx="5"/>
          </p:nvPr>
        </p:nvSpPr>
        <p:spPr/>
        <p:txBody>
          <a:bodyPr/>
          <a:lstStyle/>
          <a:p>
            <a:fld id="{7FB667E1-E601-4AAF-B95C-B25720D70A60}" type="slidenum">
              <a:rPr lang="en-US" smtClean="0"/>
              <a:t>49</a:t>
            </a:fld>
            <a:endParaRPr lang="en-US" dirty="0"/>
          </a:p>
        </p:txBody>
      </p:sp>
    </p:spTree>
    <p:extLst>
      <p:ext uri="{BB962C8B-B14F-4D97-AF65-F5344CB8AC3E}">
        <p14:creationId xmlns:p14="http://schemas.microsoft.com/office/powerpoint/2010/main" val="404076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serverless is a style of architecting applications where you </a:t>
            </a:r>
            <a:r>
              <a:rPr lang="en-US" sz="1200" b="1" i="0" kern="1200" dirty="0">
                <a:solidFill>
                  <a:schemeClr val="tx1"/>
                </a:solidFill>
                <a:effectLst/>
                <a:latin typeface="+mn-lt"/>
                <a:ea typeface="+mn-ea"/>
                <a:cs typeface="+mn-cs"/>
              </a:rPr>
              <a:t>avoid using traditional backend servers</a:t>
            </a:r>
            <a:r>
              <a:rPr lang="en-US" sz="1200" b="0" i="0" kern="1200" dirty="0">
                <a:solidFill>
                  <a:schemeClr val="tx1"/>
                </a:solidFill>
                <a:effectLst/>
                <a:latin typeface="+mn-lt"/>
                <a:ea typeface="+mn-ea"/>
                <a:cs typeface="+mn-cs"/>
              </a:rPr>
              <a:t>, such as virtual machines running web servers, databases or background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Serverless was first used to describe applications that significantly or fully incorporate third-party, cloud-hosted applications and services, to manage server-side logic and state. These are typically “rich client” applications—think single-page web apps, or mobile apps—that use the vast ecosystem of cloud-accessible databases (e.g., Parse, Firebase), authentication services (e.g., Auth0, AWS Cognito), and so on. These types of services have been previously described as “</a:t>
            </a:r>
            <a:r>
              <a:rPr lang="en-US" sz="1200" b="0" i="0" u="none" strike="noStrike" kern="1200" dirty="0">
                <a:solidFill>
                  <a:schemeClr val="tx1"/>
                </a:solidFill>
                <a:effectLst/>
                <a:latin typeface="+mn-lt"/>
                <a:ea typeface="+mn-ea"/>
                <a:cs typeface="+mn-cs"/>
                <a:hlinkClick r:id="rId3"/>
              </a:rPr>
              <a:t>(Mobile) Backend as a Service</a:t>
            </a:r>
            <a:r>
              <a:rPr lang="en-US" sz="1200" b="0" i="0" kern="1200" dirty="0">
                <a:solidFill>
                  <a:schemeClr val="tx1"/>
                </a:solidFill>
                <a:effectLst/>
                <a:latin typeface="+mn-lt"/>
                <a:ea typeface="+mn-ea"/>
                <a:cs typeface="+mn-cs"/>
              </a:rPr>
              <a:t>", and I use </a:t>
            </a:r>
            <a:r>
              <a:rPr lang="en-US" sz="1200" b="1" i="0" kern="1200" dirty="0">
                <a:solidFill>
                  <a:schemeClr val="tx1"/>
                </a:solidFill>
                <a:effectLst/>
                <a:latin typeface="+mn-lt"/>
                <a:ea typeface="+mn-ea"/>
                <a:cs typeface="+mn-cs"/>
              </a:rPr>
              <a:t>"BaaS"</a:t>
            </a:r>
            <a:r>
              <a:rPr lang="en-US" sz="1200" b="0" i="0" kern="1200" dirty="0">
                <a:solidFill>
                  <a:schemeClr val="tx1"/>
                </a:solidFill>
                <a:effectLst/>
                <a:latin typeface="+mn-lt"/>
                <a:ea typeface="+mn-ea"/>
                <a:cs typeface="+mn-cs"/>
              </a:rPr>
              <a:t> as shorthand in the rest of this article.</a:t>
            </a:r>
          </a:p>
          <a:p>
            <a:endParaRPr lang="fa-IR" dirty="0"/>
          </a:p>
          <a:p>
            <a:endParaRPr lang="fa-IR" dirty="0"/>
          </a:p>
          <a:p>
            <a:r>
              <a:rPr lang="en-US" sz="1200" b="0" i="0" kern="1200" dirty="0">
                <a:solidFill>
                  <a:schemeClr val="tx1"/>
                </a:solidFill>
                <a:effectLst/>
                <a:latin typeface="+mn-lt"/>
                <a:ea typeface="+mn-ea"/>
                <a:cs typeface="+mn-cs"/>
              </a:rPr>
              <a:t>Serverless can also mean applications where server-side logic is still written by the application developer, but, unlike traditional architectures, it’s run in stateless compute containers that are event-triggered, ephemeral (may only last for one invocation), and fully managed by a third party.</a:t>
            </a:r>
            <a:endParaRPr lang="fa-I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way to think of this is “Functions as a Service” or </a:t>
            </a:r>
            <a:r>
              <a:rPr lang="en-US" sz="1200" b="1" i="0" kern="1200" dirty="0">
                <a:solidFill>
                  <a:schemeClr val="tx1"/>
                </a:solidFill>
                <a:effectLst/>
                <a:latin typeface="+mn-lt"/>
                <a:ea typeface="+mn-ea"/>
                <a:cs typeface="+mn-cs"/>
              </a:rPr>
              <a:t>"FaaS"</a:t>
            </a:r>
            <a:r>
              <a:rPr lang="en-US" sz="1200" b="0" i="0" kern="1200" dirty="0">
                <a:solidFill>
                  <a:schemeClr val="tx1"/>
                </a:solidFill>
                <a:effectLst/>
                <a:latin typeface="+mn-lt"/>
                <a:ea typeface="+mn-ea"/>
                <a:cs typeface="+mn-cs"/>
              </a:rPr>
              <a:t>. (Note: The </a:t>
            </a:r>
            <a:r>
              <a:rPr lang="en-US" sz="1200" b="0" i="0" u="none" strike="noStrike" kern="1200" dirty="0">
                <a:solidFill>
                  <a:schemeClr val="tx1"/>
                </a:solidFill>
                <a:effectLst/>
                <a:latin typeface="+mn-lt"/>
                <a:ea typeface="+mn-ea"/>
                <a:cs typeface="+mn-cs"/>
                <a:hlinkClick r:id="rId4"/>
              </a:rPr>
              <a:t>original source</a:t>
            </a:r>
            <a:r>
              <a:rPr lang="en-US" sz="1200" b="0" i="0" kern="1200" dirty="0">
                <a:solidFill>
                  <a:schemeClr val="tx1"/>
                </a:solidFill>
                <a:effectLst/>
                <a:latin typeface="+mn-lt"/>
                <a:ea typeface="+mn-ea"/>
                <a:cs typeface="+mn-cs"/>
              </a:rPr>
              <a:t> for this name—a tweet by @marak—is no longer publicly available.) </a:t>
            </a:r>
            <a:r>
              <a:rPr lang="en-US" sz="1200" b="0" i="0" u="none" strike="noStrike" kern="1200" dirty="0">
                <a:solidFill>
                  <a:schemeClr val="tx1"/>
                </a:solidFill>
                <a:effectLst/>
                <a:latin typeface="+mn-lt"/>
                <a:ea typeface="+mn-ea"/>
                <a:cs typeface="+mn-cs"/>
                <a:hlinkClick r:id="rId5"/>
              </a:rPr>
              <a:t>AWS Lambda</a:t>
            </a:r>
            <a:r>
              <a:rPr lang="en-US" sz="1200" b="0" i="0" kern="1200" dirty="0">
                <a:solidFill>
                  <a:schemeClr val="tx1"/>
                </a:solidFill>
                <a:effectLst/>
                <a:latin typeface="+mn-lt"/>
                <a:ea typeface="+mn-ea"/>
                <a:cs typeface="+mn-cs"/>
              </a:rPr>
              <a:t> is one of the most popular implementations of a Functions-as-a-Service platform at present, but there are many others, too.</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a:t>
            </a:fld>
            <a:endParaRPr lang="en-US" dirty="0"/>
          </a:p>
        </p:txBody>
      </p:sp>
    </p:spTree>
    <p:extLst>
      <p:ext uri="{BB962C8B-B14F-4D97-AF65-F5344CB8AC3E}">
        <p14:creationId xmlns:p14="http://schemas.microsoft.com/office/powerpoint/2010/main" val="3387923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50</a:t>
            </a:fld>
            <a:endParaRPr lang="en-US" dirty="0"/>
          </a:p>
        </p:txBody>
      </p:sp>
    </p:spTree>
    <p:extLst>
      <p:ext uri="{BB962C8B-B14F-4D97-AF65-F5344CB8AC3E}">
        <p14:creationId xmlns:p14="http://schemas.microsoft.com/office/powerpoint/2010/main" val="72531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51</a:t>
            </a:fld>
            <a:endParaRPr lang="en-US" dirty="0"/>
          </a:p>
        </p:txBody>
      </p:sp>
    </p:spTree>
    <p:extLst>
      <p:ext uri="{BB962C8B-B14F-4D97-AF65-F5344CB8AC3E}">
        <p14:creationId xmlns:p14="http://schemas.microsoft.com/office/powerpoint/2010/main" val="226145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667E1-E601-4AAF-B95C-B25720D70A60}" type="slidenum">
              <a:rPr lang="en-US" smtClean="0"/>
              <a:t>52</a:t>
            </a:fld>
            <a:endParaRPr lang="en-US" dirty="0"/>
          </a:p>
        </p:txBody>
      </p:sp>
    </p:spTree>
    <p:extLst>
      <p:ext uri="{BB962C8B-B14F-4D97-AF65-F5344CB8AC3E}">
        <p14:creationId xmlns:p14="http://schemas.microsoft.com/office/powerpoint/2010/main" val="92246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serverless is a style of architecting applications where you </a:t>
            </a:r>
            <a:r>
              <a:rPr lang="en-US" sz="1200" b="1" i="0" kern="1200" dirty="0">
                <a:solidFill>
                  <a:schemeClr val="tx1"/>
                </a:solidFill>
                <a:effectLst/>
                <a:latin typeface="+mn-lt"/>
                <a:ea typeface="+mn-ea"/>
                <a:cs typeface="+mn-cs"/>
              </a:rPr>
              <a:t>avoid using traditional backend servers</a:t>
            </a:r>
            <a:r>
              <a:rPr lang="en-US" sz="1200" b="0" i="0" kern="1200" dirty="0">
                <a:solidFill>
                  <a:schemeClr val="tx1"/>
                </a:solidFill>
                <a:effectLst/>
                <a:latin typeface="+mn-lt"/>
                <a:ea typeface="+mn-ea"/>
                <a:cs typeface="+mn-cs"/>
              </a:rPr>
              <a:t>, such as virtual machines running web servers, databases or background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Serverless was first used to describe applications that significantly or fully incorporate third-party, cloud-hosted applications and services, to manage server-side logic and state. These are typically “rich client” applications—think single-page web apps, or mobile apps—that use the vast ecosystem of cloud-accessible databases (e.g., Parse, Firebase), authentication services (e.g., Auth0, AWS Cognito), and so on. These types of services have been previously described as “</a:t>
            </a:r>
            <a:r>
              <a:rPr lang="en-US" sz="1200" b="0" i="0" u="none" strike="noStrike" kern="1200" dirty="0">
                <a:solidFill>
                  <a:schemeClr val="tx1"/>
                </a:solidFill>
                <a:effectLst/>
                <a:latin typeface="+mn-lt"/>
                <a:ea typeface="+mn-ea"/>
                <a:cs typeface="+mn-cs"/>
                <a:hlinkClick r:id="rId3"/>
              </a:rPr>
              <a:t>(Mobile) Backend as a Service</a:t>
            </a:r>
            <a:r>
              <a:rPr lang="en-US" sz="1200" b="0" i="0" kern="1200" dirty="0">
                <a:solidFill>
                  <a:schemeClr val="tx1"/>
                </a:solidFill>
                <a:effectLst/>
                <a:latin typeface="+mn-lt"/>
                <a:ea typeface="+mn-ea"/>
                <a:cs typeface="+mn-cs"/>
              </a:rPr>
              <a:t>", and I use </a:t>
            </a:r>
            <a:r>
              <a:rPr lang="en-US" sz="1200" b="1" i="0" kern="1200" dirty="0">
                <a:solidFill>
                  <a:schemeClr val="tx1"/>
                </a:solidFill>
                <a:effectLst/>
                <a:latin typeface="+mn-lt"/>
                <a:ea typeface="+mn-ea"/>
                <a:cs typeface="+mn-cs"/>
              </a:rPr>
              <a:t>"BaaS"</a:t>
            </a:r>
            <a:r>
              <a:rPr lang="en-US" sz="1200" b="0" i="0" kern="1200" dirty="0">
                <a:solidFill>
                  <a:schemeClr val="tx1"/>
                </a:solidFill>
                <a:effectLst/>
                <a:latin typeface="+mn-lt"/>
                <a:ea typeface="+mn-ea"/>
                <a:cs typeface="+mn-cs"/>
              </a:rPr>
              <a:t> as shorthand in the rest of this article.</a:t>
            </a:r>
          </a:p>
          <a:p>
            <a:endParaRPr lang="fa-IR" dirty="0"/>
          </a:p>
          <a:p>
            <a:endParaRPr lang="fa-IR" dirty="0"/>
          </a:p>
          <a:p>
            <a:r>
              <a:rPr lang="en-US" sz="1200" b="0" i="0" kern="1200" dirty="0">
                <a:solidFill>
                  <a:schemeClr val="tx1"/>
                </a:solidFill>
                <a:effectLst/>
                <a:latin typeface="+mn-lt"/>
                <a:ea typeface="+mn-ea"/>
                <a:cs typeface="+mn-cs"/>
              </a:rPr>
              <a:t>Serverless can also mean applications where server-side logic is still written by the application developer, but, unlike traditional architectures, it’s run in stateless compute containers that are event-triggered, ephemeral (may only last for one invocation), and fully managed by a third party.</a:t>
            </a:r>
            <a:endParaRPr lang="fa-I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way to think of this is “Functions as a Service” or </a:t>
            </a:r>
            <a:r>
              <a:rPr lang="en-US" sz="1200" b="1" i="0" kern="1200" dirty="0">
                <a:solidFill>
                  <a:schemeClr val="tx1"/>
                </a:solidFill>
                <a:effectLst/>
                <a:latin typeface="+mn-lt"/>
                <a:ea typeface="+mn-ea"/>
                <a:cs typeface="+mn-cs"/>
              </a:rPr>
              <a:t>"FaaS"</a:t>
            </a:r>
            <a:r>
              <a:rPr lang="en-US" sz="1200" b="0" i="0" kern="1200" dirty="0">
                <a:solidFill>
                  <a:schemeClr val="tx1"/>
                </a:solidFill>
                <a:effectLst/>
                <a:latin typeface="+mn-lt"/>
                <a:ea typeface="+mn-ea"/>
                <a:cs typeface="+mn-cs"/>
              </a:rPr>
              <a:t>. (Note: The </a:t>
            </a:r>
            <a:r>
              <a:rPr lang="en-US" sz="1200" b="0" i="0" u="none" strike="noStrike" kern="1200" dirty="0">
                <a:solidFill>
                  <a:schemeClr val="tx1"/>
                </a:solidFill>
                <a:effectLst/>
                <a:latin typeface="+mn-lt"/>
                <a:ea typeface="+mn-ea"/>
                <a:cs typeface="+mn-cs"/>
                <a:hlinkClick r:id="rId4"/>
              </a:rPr>
              <a:t>original source</a:t>
            </a:r>
            <a:r>
              <a:rPr lang="en-US" sz="1200" b="0" i="0" kern="1200" dirty="0">
                <a:solidFill>
                  <a:schemeClr val="tx1"/>
                </a:solidFill>
                <a:effectLst/>
                <a:latin typeface="+mn-lt"/>
                <a:ea typeface="+mn-ea"/>
                <a:cs typeface="+mn-cs"/>
              </a:rPr>
              <a:t> for this name—a tweet by @marak—is no longer publicly available.) </a:t>
            </a:r>
            <a:r>
              <a:rPr lang="en-US" sz="1200" b="0" i="0" u="none" strike="noStrike" kern="1200" dirty="0">
                <a:solidFill>
                  <a:schemeClr val="tx1"/>
                </a:solidFill>
                <a:effectLst/>
                <a:latin typeface="+mn-lt"/>
                <a:ea typeface="+mn-ea"/>
                <a:cs typeface="+mn-cs"/>
                <a:hlinkClick r:id="rId5"/>
              </a:rPr>
              <a:t>AWS Lambda</a:t>
            </a:r>
            <a:r>
              <a:rPr lang="en-US" sz="1200" b="0" i="0" kern="1200" dirty="0">
                <a:solidFill>
                  <a:schemeClr val="tx1"/>
                </a:solidFill>
                <a:effectLst/>
                <a:latin typeface="+mn-lt"/>
                <a:ea typeface="+mn-ea"/>
                <a:cs typeface="+mn-cs"/>
              </a:rPr>
              <a:t> is one of the most popular implementations of a Functions-as-a-Service platform at present, but there are many others, too.</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a:t>
            </a:fld>
            <a:endParaRPr lang="en-US" dirty="0"/>
          </a:p>
        </p:txBody>
      </p:sp>
    </p:spTree>
    <p:extLst>
      <p:ext uri="{BB962C8B-B14F-4D97-AF65-F5344CB8AC3E}">
        <p14:creationId xmlns:p14="http://schemas.microsoft.com/office/powerpoint/2010/main" val="93359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this architecture the client can be relatively unintelligent, with much of the logic in the system—authentication, page navigation, searching, transactions—implemented by the server application.</a:t>
            </a:r>
          </a:p>
          <a:p>
            <a:endParaRPr lang="en-US" dirty="0"/>
          </a:p>
          <a:p>
            <a:r>
              <a:rPr lang="en-US" sz="1200" b="0" i="0" kern="1200" dirty="0">
                <a:solidFill>
                  <a:schemeClr val="tx1"/>
                </a:solidFill>
                <a:effectLst/>
                <a:latin typeface="+mn-lt"/>
                <a:ea typeface="+mn-ea"/>
                <a:cs typeface="+mn-cs"/>
              </a:rPr>
              <a:t>With a Serverless architecture this may end up looking more like this:</a:t>
            </a:r>
          </a:p>
          <a:p>
            <a:r>
              <a:rPr lang="en-US" sz="1200" b="0" i="0" kern="1200" dirty="0">
                <a:solidFill>
                  <a:schemeClr val="tx1"/>
                </a:solidFill>
                <a:effectLst/>
                <a:latin typeface="+mn-lt"/>
                <a:ea typeface="+mn-ea"/>
                <a:cs typeface="+mn-cs"/>
              </a:rPr>
              <a:t>is a massively simplified view, but even here we see a number of significant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1-We’ve deleted the authentication logic in the original application and have replaced it with a third-party BaaS service (e.g., Auth0.)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b="0" i="0" kern="1200" dirty="0">
                <a:solidFill>
                  <a:schemeClr val="tx1"/>
                </a:solidFill>
                <a:effectLst/>
                <a:latin typeface="+mn-lt"/>
                <a:ea typeface="+mn-ea"/>
                <a:cs typeface="+mn-cs"/>
              </a:rPr>
              <a:t>Using another example of BaaS, we’ve allowed the client direct access to a subset of our database (for product listings), which itself is fully hosted by a third party (e.g., Google Firebase.) We likely have a different security profile for the client accessing the database in this way than for server resources that access the database.</a:t>
            </a:r>
          </a:p>
          <a:p>
            <a:endParaRPr lang="en-US" dirty="0"/>
          </a:p>
          <a:p>
            <a:r>
              <a:rPr lang="en-US" dirty="0"/>
              <a:t>3-</a:t>
            </a:r>
            <a:r>
              <a:rPr lang="en-US" sz="1200" b="0" i="0" kern="1200" dirty="0">
                <a:solidFill>
                  <a:schemeClr val="tx1"/>
                </a:solidFill>
                <a:effectLst/>
                <a:latin typeface="+mn-lt"/>
                <a:ea typeface="+mn-ea"/>
                <a:cs typeface="+mn-cs"/>
              </a:rPr>
              <a:t>some logic that was in the Pet Store server is now within the client</a:t>
            </a:r>
          </a:p>
          <a:p>
            <a:r>
              <a:rPr lang="en-US" sz="1200" b="0" i="0" kern="1200" dirty="0">
                <a:solidFill>
                  <a:schemeClr val="tx1"/>
                </a:solidFill>
                <a:effectLst/>
                <a:latin typeface="+mn-lt"/>
                <a:ea typeface="+mn-ea"/>
                <a:cs typeface="+mn-cs"/>
              </a:rPr>
              <a:t>4-compute intensive or requires access to significant amounts of data. implement a FaaS function that responds to HTTP requests via an API gateway (described later)</a:t>
            </a:r>
          </a:p>
          <a:p>
            <a:r>
              <a:rPr lang="en-US" sz="1200" b="0" i="0" kern="1200" dirty="0">
                <a:solidFill>
                  <a:schemeClr val="tx1"/>
                </a:solidFill>
                <a:effectLst/>
                <a:latin typeface="+mn-lt"/>
                <a:ea typeface="+mn-ea"/>
                <a:cs typeface="+mn-cs"/>
              </a:rPr>
              <a:t>5- we may replace our “purchase” functionality with another separate FaaS function</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7</a:t>
            </a:fld>
            <a:endParaRPr lang="en-US" dirty="0"/>
          </a:p>
        </p:txBody>
      </p:sp>
    </p:spTree>
    <p:extLst>
      <p:ext uri="{BB962C8B-B14F-4D97-AF65-F5344CB8AC3E}">
        <p14:creationId xmlns:p14="http://schemas.microsoft.com/office/powerpoint/2010/main" val="349986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this architecture the client can be relatively unintelligent, with much of the logic in the system—authentication, page navigation, searching, transactions—implemented by the server application.</a:t>
            </a:r>
          </a:p>
          <a:p>
            <a:endParaRPr lang="en-US" dirty="0"/>
          </a:p>
          <a:p>
            <a:r>
              <a:rPr lang="en-US" sz="1200" b="0" i="0" kern="1200" dirty="0">
                <a:solidFill>
                  <a:schemeClr val="tx1"/>
                </a:solidFill>
                <a:effectLst/>
                <a:latin typeface="+mn-lt"/>
                <a:ea typeface="+mn-ea"/>
                <a:cs typeface="+mn-cs"/>
              </a:rPr>
              <a:t>With a Serverless architecture this may end up looking more like this:</a:t>
            </a:r>
          </a:p>
          <a:p>
            <a:r>
              <a:rPr lang="en-US" sz="1200" b="0" i="0" kern="1200" dirty="0">
                <a:solidFill>
                  <a:schemeClr val="tx1"/>
                </a:solidFill>
                <a:effectLst/>
                <a:latin typeface="+mn-lt"/>
                <a:ea typeface="+mn-ea"/>
                <a:cs typeface="+mn-cs"/>
              </a:rPr>
              <a:t>is a massively simplified view, but even here we see a number of significant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1-We’ve deleted the authentication logic in the original application and have replaced it with a third-party BaaS service (e.g., Auth0.)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b="0" i="0" kern="1200" dirty="0">
                <a:solidFill>
                  <a:schemeClr val="tx1"/>
                </a:solidFill>
                <a:effectLst/>
                <a:latin typeface="+mn-lt"/>
                <a:ea typeface="+mn-ea"/>
                <a:cs typeface="+mn-cs"/>
              </a:rPr>
              <a:t>Using another example of BaaS, we’ve allowed the client direct access to a subset of our database (for product listings), which itself is fully hosted by a third party (e.g., Google Firebase.) We likely have a different security profile for the client accessing the database in this way than for server resources that access the database.</a:t>
            </a:r>
          </a:p>
          <a:p>
            <a:endParaRPr lang="en-US" dirty="0"/>
          </a:p>
          <a:p>
            <a:r>
              <a:rPr lang="en-US" dirty="0"/>
              <a:t>3-</a:t>
            </a:r>
            <a:r>
              <a:rPr lang="en-US" sz="1200" b="0" i="0" kern="1200" dirty="0">
                <a:solidFill>
                  <a:schemeClr val="tx1"/>
                </a:solidFill>
                <a:effectLst/>
                <a:latin typeface="+mn-lt"/>
                <a:ea typeface="+mn-ea"/>
                <a:cs typeface="+mn-cs"/>
              </a:rPr>
              <a:t>some logic that was in the Pet Store server is now within the client</a:t>
            </a:r>
          </a:p>
          <a:p>
            <a:r>
              <a:rPr lang="en-US" sz="1200" b="0" i="0" kern="1200" dirty="0">
                <a:solidFill>
                  <a:schemeClr val="tx1"/>
                </a:solidFill>
                <a:effectLst/>
                <a:latin typeface="+mn-lt"/>
                <a:ea typeface="+mn-ea"/>
                <a:cs typeface="+mn-cs"/>
              </a:rPr>
              <a:t>4-compute intensive or requires access to significant amounts of data. implement a FaaS function that responds to HTTP requests via an API gateway (described later)</a:t>
            </a:r>
          </a:p>
          <a:p>
            <a:r>
              <a:rPr lang="en-US" sz="1200" b="0" i="0" kern="1200" dirty="0">
                <a:solidFill>
                  <a:schemeClr val="tx1"/>
                </a:solidFill>
                <a:effectLst/>
                <a:latin typeface="+mn-lt"/>
                <a:ea typeface="+mn-ea"/>
                <a:cs typeface="+mn-cs"/>
              </a:rPr>
              <a:t>5- we may replace our “purchase” functionality with another separate FaaS function</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8</a:t>
            </a:fld>
            <a:endParaRPr lang="en-US" dirty="0"/>
          </a:p>
        </p:txBody>
      </p:sp>
    </p:spTree>
    <p:extLst>
      <p:ext uri="{BB962C8B-B14F-4D97-AF65-F5344CB8AC3E}">
        <p14:creationId xmlns:p14="http://schemas.microsoft.com/office/powerpoint/2010/main" val="340935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 Think about an online advertisement system: when a user clicks on an ad you want to very quickly redirect them to the target of that ad. At the same time, you need to collect the fact that the click has happened so that you can charge the advertiser. (This example is not hypothetical—my former team at </a:t>
            </a:r>
            <a:r>
              <a:rPr lang="en-US" sz="1200" b="0" i="0" u="none" strike="noStrike" kern="1200" dirty="0">
                <a:solidFill>
                  <a:schemeClr val="tx1"/>
                </a:solidFill>
                <a:effectLst/>
                <a:latin typeface="+mn-lt"/>
                <a:ea typeface="+mn-ea"/>
                <a:cs typeface="+mn-cs"/>
                <a:hlinkClick r:id="rId3"/>
              </a:rPr>
              <a:t>Intent Media</a:t>
            </a:r>
            <a:r>
              <a:rPr lang="en-US" sz="1200" b="0" i="0" kern="1200" dirty="0">
                <a:solidFill>
                  <a:schemeClr val="tx1"/>
                </a:solidFill>
                <a:effectLst/>
                <a:latin typeface="+mn-lt"/>
                <a:ea typeface="+mn-ea"/>
                <a:cs typeface="+mn-cs"/>
              </a:rPr>
              <a:t> had exactly this need, which they implemented in a Serverless way.)</a:t>
            </a:r>
          </a:p>
          <a:p>
            <a:pPr fontAlgn="base"/>
            <a:r>
              <a:rPr lang="en-US" sz="1200" b="0" i="0" kern="1200" dirty="0">
                <a:solidFill>
                  <a:schemeClr val="tx1"/>
                </a:solidFill>
                <a:effectLst/>
                <a:latin typeface="+mn-lt"/>
                <a:ea typeface="+mn-ea"/>
                <a:cs typeface="+mn-cs"/>
              </a:rPr>
              <a:t>Traditionally, the architecture may look as below. The “Ad Server” synchronously responds to the user (not shown) and also posts a “click message” to a channel. This message is then asynchronously processed by a “click processor” application that updates a database, e.g., to decrement the advertiser’s budget.</a:t>
            </a:r>
          </a:p>
          <a:p>
            <a:endParaRPr lang="en-US" dirty="0"/>
          </a:p>
          <a:p>
            <a:pPr fontAlgn="base"/>
            <a:r>
              <a:rPr lang="en-US" sz="1200" b="0" i="0" kern="1200" dirty="0">
                <a:solidFill>
                  <a:schemeClr val="tx1"/>
                </a:solidFill>
                <a:effectLst/>
                <a:latin typeface="+mn-lt"/>
                <a:ea typeface="+mn-ea"/>
                <a:cs typeface="+mn-cs"/>
              </a:rPr>
              <a:t>We’ve replaced a long-lived message-consumer </a:t>
            </a:r>
            <a:r>
              <a:rPr lang="en-US" sz="1200" b="0" i="1" kern="1200" dirty="0">
                <a:solidFill>
                  <a:schemeClr val="tx1"/>
                </a:solidFill>
                <a:effectLst/>
                <a:latin typeface="+mn-lt"/>
                <a:ea typeface="+mn-ea"/>
                <a:cs typeface="+mn-cs"/>
              </a:rPr>
              <a:t>application</a:t>
            </a:r>
            <a:r>
              <a:rPr lang="en-US" sz="1200" b="0" i="0" kern="1200" dirty="0">
                <a:solidFill>
                  <a:schemeClr val="tx1"/>
                </a:solidFill>
                <a:effectLst/>
                <a:latin typeface="+mn-lt"/>
                <a:ea typeface="+mn-ea"/>
                <a:cs typeface="+mn-cs"/>
              </a:rPr>
              <a:t> with a FaaS </a:t>
            </a:r>
            <a:r>
              <a:rPr lang="en-US" sz="1200" b="0" i="1" kern="1200" dirty="0">
                <a:solidFill>
                  <a:schemeClr val="tx1"/>
                </a:solidFill>
                <a:effectLst/>
                <a:latin typeface="+mn-lt"/>
                <a:ea typeface="+mn-ea"/>
                <a:cs typeface="+mn-cs"/>
              </a:rPr>
              <a:t>function</a:t>
            </a:r>
            <a:r>
              <a:rPr lang="en-US" sz="1200" b="0" i="0" kern="1200" dirty="0">
                <a:solidFill>
                  <a:schemeClr val="tx1"/>
                </a:solidFill>
                <a:effectLst/>
                <a:latin typeface="+mn-lt"/>
                <a:ea typeface="+mn-ea"/>
                <a:cs typeface="+mn-cs"/>
              </a:rPr>
              <a:t>. This function runs within the event-driven context the vendor provides. Note that the cloud platform vendor supplies both the message broker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the FaaS environment—the two systems are closely tied to each other.</a:t>
            </a:r>
          </a:p>
          <a:p>
            <a:pPr fontAlgn="base"/>
            <a:r>
              <a:rPr lang="en-US" sz="1200" b="0" i="0" kern="1200" dirty="0">
                <a:solidFill>
                  <a:schemeClr val="tx1"/>
                </a:solidFill>
                <a:effectLst/>
                <a:latin typeface="+mn-lt"/>
                <a:ea typeface="+mn-ea"/>
                <a:cs typeface="+mn-cs"/>
              </a:rPr>
              <a:t>The FaaS environment may also process several messages in parallel by instantiating multiple copies of the function code. Depending on how we wrote the original process this may be a new concept we need to consider.</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9</a:t>
            </a:fld>
            <a:endParaRPr lang="en-US" dirty="0"/>
          </a:p>
        </p:txBody>
      </p:sp>
    </p:spTree>
    <p:extLst>
      <p:ext uri="{BB962C8B-B14F-4D97-AF65-F5344CB8AC3E}">
        <p14:creationId xmlns:p14="http://schemas.microsoft.com/office/powerpoint/2010/main" val="248704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a:t>Click to edit Master title style</a:t>
            </a:r>
            <a:endParaRPr/>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FDE056B7-329B-4E98-A7DE-1095F29C9987}" type="datetime1">
              <a:rPr lang="en-US" smtClean="0"/>
              <a:t>4/25/2019</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6B30EAD2-84F0-424D-85FA-C85CE5D7B84D}" type="datetime1">
              <a:rPr lang="en-US" smtClean="0"/>
              <a:t>4/25/2019</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72A335-28DE-461F-86D4-4A540BEA59B0}" type="datetime1">
              <a:rPr lang="en-US" smtClean="0"/>
              <a:t>4/25/2019</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A5CF9C1-51F7-4E92-A279-1FFCE980DDD9}" type="datetime1">
              <a:rPr lang="en-US" smtClean="0"/>
              <a:t>4/25/2019</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DC1A038D-FDC8-4BB1-AD53-DEF36236CCF5}" type="datetime1">
              <a:rPr lang="en-US" smtClean="0"/>
              <a:t>4/25/2019</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13729E3-7C8F-407D-B4C1-8AD873D40758}" type="datetime1">
              <a:rPr lang="en-US" smtClean="0"/>
              <a:t>4/25/2019</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D0605C7-DA32-47E3-8E60-0B60D86BAF89}" type="datetime1">
              <a:rPr lang="en-US" smtClean="0"/>
              <a:t>4/25/2019</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CA89260F-252E-49E9-8B36-9D774100BA25}" type="datetime1">
              <a:rPr lang="en-US" smtClean="0"/>
              <a:t>4/25/2019</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a:t>Click to edit Master title style</a:t>
            </a:r>
            <a:endParaRPr/>
          </a:p>
        </p:txBody>
      </p:sp>
      <p:sp>
        <p:nvSpPr>
          <p:cNvPr id="3" name="Content Placeholder 2"/>
          <p:cNvSpPr>
            <a:spLocks noGrp="1"/>
          </p:cNvSpPr>
          <p:nvPr>
            <p:ph idx="1"/>
          </p:nvPr>
        </p:nvSpPr>
        <p:spPr>
          <a:xfrm>
            <a:off x="457200" y="758952"/>
            <a:ext cx="6629400" cy="533095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2AB5DA44-6BB8-4FCD-946A-1E2EFA3D1A5F}" type="datetime1">
              <a:rPr lang="en-US" smtClean="0"/>
              <a:t>4/25/2019</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301752" y="502920"/>
            <a:ext cx="6702552" cy="5843016"/>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5052C8DE-E6DB-42D9-BE6D-D9F39E19B42A}" type="datetime1">
              <a:rPr lang="en-US" smtClean="0"/>
              <a:t>4/25/2019</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en-US" dirty="0"/>
              <a:t>Add a footer</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2A66FFC4-1542-4DAA-837B-D6921D33E8CC}" type="datetime1">
              <a:rPr lang="en-US" smtClean="0"/>
              <a:pPr/>
              <a:t>4/25/2019</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oc.akka.io/docs/akka/current/general/actors.html#actor-reference" TargetMode="External"/><Relationship Id="rId3" Type="http://schemas.openxmlformats.org/officeDocument/2006/relationships/hyperlink" Target="https://doc.akka.io/docs/akka/current/general/actors.html#state" TargetMode="External"/><Relationship Id="rId7" Type="http://schemas.openxmlformats.org/officeDocument/2006/relationships/hyperlink" Target="https://doc.akka.io/docs/akka/current/general/actors.html#supervisor-strateg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c.akka.io/docs/akka/current/general/actors.html#child-actors" TargetMode="External"/><Relationship Id="rId5" Type="http://schemas.openxmlformats.org/officeDocument/2006/relationships/hyperlink" Target="https://doc.akka.io/docs/akka/current/general/actors.html#mailbox" TargetMode="External"/><Relationship Id="rId4" Type="http://schemas.openxmlformats.org/officeDocument/2006/relationships/hyperlink" Target="https://doc.akka.io/docs/akka/current/general/actors.html#behavior" TargetMode="External"/><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martinfowler.com/articles/serverless.html#WhatIsServerless" TargetMode="External"/><Relationship Id="rId3" Type="http://schemas.openxmlformats.org/officeDocument/2006/relationships/hyperlink" Target="https://developer.lightbend.com/guides/" TargetMode="External"/><Relationship Id="rId7" Type="http://schemas.openxmlformats.org/officeDocument/2006/relationships/hyperlink" Target="https://www.slideshare.net/jboner/introducing-akka"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jonasboner.com/talks/" TargetMode="External"/><Relationship Id="rId11" Type="http://schemas.openxmlformats.org/officeDocument/2006/relationships/hyperlink" Target="https://en.wikipedia.org/wiki/Actor_model" TargetMode="External"/><Relationship Id="rId5" Type="http://schemas.openxmlformats.org/officeDocument/2006/relationships/hyperlink" Target="https://www.reactivedesignpatterns.com/patterns/error-kernel.html" TargetMode="External"/><Relationship Id="rId10" Type="http://schemas.openxmlformats.org/officeDocument/2006/relationships/hyperlink" Target="https://markheath.net/post/thoughts-on-serverless" TargetMode="External"/><Relationship Id="rId4" Type="http://schemas.openxmlformats.org/officeDocument/2006/relationships/hyperlink" Target="https://doc.akka.io/docs/akka/current/" TargetMode="External"/><Relationship Id="rId9" Type="http://schemas.openxmlformats.org/officeDocument/2006/relationships/hyperlink" Target="https://martinfowler.com/bliki/Serverles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2060" y="2694790"/>
            <a:ext cx="9707880" cy="1132780"/>
          </a:xfrm>
        </p:spPr>
        <p:txBody>
          <a:bodyPr>
            <a:normAutofit/>
          </a:bodyPr>
          <a:lstStyle/>
          <a:p>
            <a:r>
              <a:rPr lang="en-US" dirty="0"/>
              <a:t>Stateless programming model</a:t>
            </a:r>
          </a:p>
        </p:txBody>
      </p:sp>
      <p:sp>
        <p:nvSpPr>
          <p:cNvPr id="6" name="TextBox 5">
            <a:extLst>
              <a:ext uri="{FF2B5EF4-FFF2-40B4-BE49-F238E27FC236}">
                <a16:creationId xmlns:a16="http://schemas.microsoft.com/office/drawing/2014/main" id="{6DC05EA4-25F9-46B2-9CFA-DCCBEDAD562E}"/>
              </a:ext>
            </a:extLst>
          </p:cNvPr>
          <p:cNvSpPr txBox="1"/>
          <p:nvPr/>
        </p:nvSpPr>
        <p:spPr>
          <a:xfrm>
            <a:off x="163286" y="6389914"/>
            <a:ext cx="2512226" cy="369332"/>
          </a:xfrm>
          <a:prstGeom prst="rect">
            <a:avLst/>
          </a:prstGeom>
          <a:noFill/>
        </p:spPr>
        <p:txBody>
          <a:bodyPr wrap="none" rtlCol="0">
            <a:spAutoFit/>
          </a:bodyPr>
          <a:lstStyle/>
          <a:p>
            <a:r>
              <a:rPr lang="en-US" dirty="0"/>
              <a:t>Ehsan saeedi - 97723272</a:t>
            </a:r>
          </a:p>
        </p:txBody>
      </p:sp>
      <p:sp>
        <p:nvSpPr>
          <p:cNvPr id="7" name="TextBox 6">
            <a:extLst>
              <a:ext uri="{FF2B5EF4-FFF2-40B4-BE49-F238E27FC236}">
                <a16:creationId xmlns:a16="http://schemas.microsoft.com/office/drawing/2014/main" id="{A72BF201-1609-486D-A38B-B54A709F97D5}"/>
              </a:ext>
            </a:extLst>
          </p:cNvPr>
          <p:cNvSpPr txBox="1"/>
          <p:nvPr/>
        </p:nvSpPr>
        <p:spPr>
          <a:xfrm>
            <a:off x="5412159" y="6389914"/>
            <a:ext cx="1367682" cy="369332"/>
          </a:xfrm>
          <a:prstGeom prst="rect">
            <a:avLst/>
          </a:prstGeom>
          <a:noFill/>
        </p:spPr>
        <p:txBody>
          <a:bodyPr wrap="none" rtlCol="0">
            <a:spAutoFit/>
          </a:bodyPr>
          <a:lstStyle/>
          <a:p>
            <a:r>
              <a:rPr lang="en-US" dirty="0"/>
              <a:t>Spring -2019</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DCE2-6DB4-4669-BFF7-BBC60F990AF1}"/>
              </a:ext>
            </a:extLst>
          </p:cNvPr>
          <p:cNvSpPr>
            <a:spLocks noGrp="1"/>
          </p:cNvSpPr>
          <p:nvPr>
            <p:ph type="title"/>
          </p:nvPr>
        </p:nvSpPr>
        <p:spPr/>
        <p:txBody>
          <a:bodyPr/>
          <a:lstStyle/>
          <a:p>
            <a:r>
              <a:rPr lang="en-US" dirty="0"/>
              <a:t>FaaS</a:t>
            </a:r>
          </a:p>
        </p:txBody>
      </p:sp>
      <p:sp>
        <p:nvSpPr>
          <p:cNvPr id="3" name="Content Placeholder 2">
            <a:extLst>
              <a:ext uri="{FF2B5EF4-FFF2-40B4-BE49-F238E27FC236}">
                <a16:creationId xmlns:a16="http://schemas.microsoft.com/office/drawing/2014/main" id="{84E92D64-770D-4FBE-8FF7-FDB98C9B0E0C}"/>
              </a:ext>
            </a:extLst>
          </p:cNvPr>
          <p:cNvSpPr>
            <a:spLocks noGrp="1"/>
          </p:cNvSpPr>
          <p:nvPr>
            <p:ph idx="1"/>
          </p:nvPr>
        </p:nvSpPr>
        <p:spPr>
          <a:xfrm>
            <a:off x="1341119" y="1901953"/>
            <a:ext cx="9509759" cy="4159981"/>
          </a:xfrm>
        </p:spPr>
        <p:txBody>
          <a:bodyPr>
            <a:normAutofit fontScale="92500"/>
          </a:bodyPr>
          <a:lstStyle/>
          <a:p>
            <a:pPr marL="45720" indent="0">
              <a:buNone/>
            </a:pPr>
            <a:r>
              <a:rPr lang="en-US" sz="2800" dirty="0"/>
              <a:t>Running backend code without managing your own server systems or your own long-lived server applications</a:t>
            </a:r>
          </a:p>
          <a:p>
            <a:pPr marL="45720" indent="0">
              <a:buNone/>
            </a:pPr>
            <a:r>
              <a:rPr lang="en-US" sz="2800" dirty="0"/>
              <a:t>Each function has an “event” that it is waiting for to trigger it</a:t>
            </a:r>
          </a:p>
          <a:p>
            <a:pPr marL="45720" indent="0">
              <a:buNone/>
            </a:pPr>
            <a:r>
              <a:rPr lang="en-US" sz="2800" dirty="0"/>
              <a:t>just write the bit of code that responds to the event you are interested in and you don't need to know or care about what server your function is hosted on, or even how many servers there are</a:t>
            </a:r>
          </a:p>
          <a:p>
            <a:pPr marL="45720" indent="0">
              <a:buNone/>
            </a:pPr>
            <a:r>
              <a:rPr lang="en-US" sz="3000" dirty="0"/>
              <a:t>The fact that the server is abstracted away means </a:t>
            </a:r>
            <a:r>
              <a:rPr lang="en-US" sz="3000" b="1" dirty="0"/>
              <a:t>your functions need to be stateless</a:t>
            </a:r>
            <a:r>
              <a:rPr lang="en-US" sz="3000" dirty="0"/>
              <a:t>, since you don't know which server will handle the next event.</a:t>
            </a:r>
            <a:endParaRPr lang="en-US" sz="3900" dirty="0"/>
          </a:p>
        </p:txBody>
      </p:sp>
    </p:spTree>
    <p:extLst>
      <p:ext uri="{BB962C8B-B14F-4D97-AF65-F5344CB8AC3E}">
        <p14:creationId xmlns:p14="http://schemas.microsoft.com/office/powerpoint/2010/main" val="26628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B42E-3BE9-4053-8133-DCDFB95BFB9D}"/>
              </a:ext>
            </a:extLst>
          </p:cNvPr>
          <p:cNvSpPr>
            <a:spLocks noGrp="1"/>
          </p:cNvSpPr>
          <p:nvPr>
            <p:ph type="title"/>
          </p:nvPr>
        </p:nvSpPr>
        <p:spPr/>
        <p:txBody>
          <a:bodyPr/>
          <a:lstStyle/>
          <a:p>
            <a:r>
              <a:rPr lang="en-US" b="1" dirty="0"/>
              <a:t>State and Execution duration</a:t>
            </a:r>
            <a:endParaRPr lang="en-US" dirty="0"/>
          </a:p>
        </p:txBody>
      </p:sp>
      <p:sp>
        <p:nvSpPr>
          <p:cNvPr id="3" name="Content Placeholder 2">
            <a:extLst>
              <a:ext uri="{FF2B5EF4-FFF2-40B4-BE49-F238E27FC236}">
                <a16:creationId xmlns:a16="http://schemas.microsoft.com/office/drawing/2014/main" id="{51270CF8-213A-46C3-BD00-7C100D2A3474}"/>
              </a:ext>
            </a:extLst>
          </p:cNvPr>
          <p:cNvSpPr>
            <a:spLocks noGrp="1"/>
          </p:cNvSpPr>
          <p:nvPr>
            <p:ph idx="1"/>
          </p:nvPr>
        </p:nvSpPr>
        <p:spPr>
          <a:xfrm>
            <a:off x="1389529" y="1912709"/>
            <a:ext cx="9509760" cy="4127627"/>
          </a:xfrm>
        </p:spPr>
        <p:txBody>
          <a:bodyPr>
            <a:normAutofit/>
          </a:bodyPr>
          <a:lstStyle/>
          <a:p>
            <a:r>
              <a:rPr lang="en-US" sz="2800" dirty="0"/>
              <a:t>No guarantee that such state is persisted across multiple invocations(function is stateless)</a:t>
            </a:r>
          </a:p>
          <a:p>
            <a:r>
              <a:rPr lang="en-US" sz="2800" dirty="0"/>
              <a:t>More strongly, you should not assume that state from one invocation of a function will be available to another invocation of the same function.</a:t>
            </a:r>
          </a:p>
          <a:p>
            <a:r>
              <a:rPr lang="en-US" sz="2800" dirty="0"/>
              <a:t>Typically limited in how long each invocation is allowed to run</a:t>
            </a:r>
          </a:p>
        </p:txBody>
      </p:sp>
    </p:spTree>
    <p:extLst>
      <p:ext uri="{BB962C8B-B14F-4D97-AF65-F5344CB8AC3E}">
        <p14:creationId xmlns:p14="http://schemas.microsoft.com/office/powerpoint/2010/main" val="95528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FF825F-FEDD-4C95-AE72-2F746DB7EEA2}"/>
              </a:ext>
            </a:extLst>
          </p:cNvPr>
          <p:cNvSpPr>
            <a:spLocks noGrp="1"/>
          </p:cNvSpPr>
          <p:nvPr>
            <p:ph type="title"/>
          </p:nvPr>
        </p:nvSpPr>
        <p:spPr>
          <a:xfrm>
            <a:off x="1286692" y="2519317"/>
            <a:ext cx="9509760" cy="1233424"/>
          </a:xfrm>
        </p:spPr>
        <p:txBody>
          <a:bodyPr/>
          <a:lstStyle/>
          <a:p>
            <a:pPr algn="ctr"/>
            <a:r>
              <a:rPr lang="en-US" sz="3600" dirty="0"/>
              <a:t>Actor model</a:t>
            </a:r>
            <a:br>
              <a:rPr lang="en-US" sz="3600" dirty="0"/>
            </a:br>
            <a:endParaRPr lang="en-US" dirty="0"/>
          </a:p>
        </p:txBody>
      </p:sp>
    </p:spTree>
    <p:extLst>
      <p:ext uri="{BB962C8B-B14F-4D97-AF65-F5344CB8AC3E}">
        <p14:creationId xmlns:p14="http://schemas.microsoft.com/office/powerpoint/2010/main" val="265311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98389" y="530113"/>
            <a:ext cx="4795221" cy="1240416"/>
          </a:xfrm>
        </p:spPr>
        <p:txBody>
          <a:bodyPr/>
          <a:lstStyle/>
          <a:p>
            <a:pPr algn="ctr"/>
            <a:r>
              <a:rPr lang="en-US" sz="3200" dirty="0"/>
              <a:t>Akka</a:t>
            </a:r>
            <a:r>
              <a:rPr lang="en-US" dirty="0"/>
              <a:t> (Áhkká)</a:t>
            </a:r>
          </a:p>
        </p:txBody>
      </p:sp>
      <p:sp>
        <p:nvSpPr>
          <p:cNvPr id="14" name="Content Placeholder 13"/>
          <p:cNvSpPr>
            <a:spLocks noGrp="1"/>
          </p:cNvSpPr>
          <p:nvPr>
            <p:ph idx="1"/>
          </p:nvPr>
        </p:nvSpPr>
        <p:spPr>
          <a:xfrm>
            <a:off x="883023" y="2336023"/>
            <a:ext cx="6754008" cy="2537012"/>
          </a:xfrm>
        </p:spPr>
        <p:txBody>
          <a:bodyPr>
            <a:noAutofit/>
          </a:bodyPr>
          <a:lstStyle/>
          <a:p>
            <a:pPr marL="45720" indent="0" algn="ctr">
              <a:buNone/>
            </a:pPr>
            <a:r>
              <a:rPr lang="en-US" sz="2400" dirty="0"/>
              <a:t>The name comes from the goddess in the Sami</a:t>
            </a:r>
          </a:p>
          <a:p>
            <a:pPr marL="45720" indent="0" algn="ctr">
              <a:buNone/>
            </a:pPr>
            <a:r>
              <a:rPr lang="en-US" sz="2400" dirty="0"/>
              <a:t>(native swedes) mythology that represented all</a:t>
            </a:r>
          </a:p>
          <a:p>
            <a:pPr marL="45720" indent="0" algn="ctr">
              <a:buNone/>
            </a:pPr>
            <a:r>
              <a:rPr lang="en-US" sz="2400" dirty="0"/>
              <a:t>the wisdom and beauty in the world.</a:t>
            </a:r>
          </a:p>
          <a:p>
            <a:pPr marL="45720" indent="0" algn="ctr">
              <a:buNone/>
            </a:pPr>
            <a:r>
              <a:rPr lang="en-US" sz="2400" dirty="0"/>
              <a:t>It is also the name of a mountain in</a:t>
            </a:r>
          </a:p>
          <a:p>
            <a:pPr marL="45720" indent="0" algn="ctr">
              <a:buNone/>
            </a:pPr>
            <a:r>
              <a:rPr lang="en-US" sz="2400" dirty="0"/>
              <a:t>Laponia in the north part of Sweden</a:t>
            </a:r>
          </a:p>
        </p:txBody>
      </p:sp>
      <p:pic>
        <p:nvPicPr>
          <p:cNvPr id="2" name="Picture 1">
            <a:extLst>
              <a:ext uri="{FF2B5EF4-FFF2-40B4-BE49-F238E27FC236}">
                <a16:creationId xmlns:a16="http://schemas.microsoft.com/office/drawing/2014/main" id="{3BE24BDA-0192-4203-B143-AF2BA38BA3BB}"/>
              </a:ext>
            </a:extLst>
          </p:cNvPr>
          <p:cNvPicPr>
            <a:picLocks noChangeAspect="1"/>
          </p:cNvPicPr>
          <p:nvPr/>
        </p:nvPicPr>
        <p:blipFill>
          <a:blip r:embed="rId3"/>
          <a:stretch>
            <a:fillRect/>
          </a:stretch>
        </p:blipFill>
        <p:spPr>
          <a:xfrm>
            <a:off x="8099609" y="2395190"/>
            <a:ext cx="2788699" cy="2185954"/>
          </a:xfrm>
          <a:prstGeom prst="rect">
            <a:avLst/>
          </a:prstGeom>
        </p:spPr>
      </p:pic>
    </p:spTree>
    <p:extLst>
      <p:ext uri="{BB962C8B-B14F-4D97-AF65-F5344CB8AC3E}">
        <p14:creationId xmlns:p14="http://schemas.microsoft.com/office/powerpoint/2010/main" val="27718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98389" y="530113"/>
            <a:ext cx="4795221" cy="1240416"/>
          </a:xfrm>
        </p:spPr>
        <p:txBody>
          <a:bodyPr/>
          <a:lstStyle/>
          <a:p>
            <a:pPr algn="ctr"/>
            <a:r>
              <a:rPr lang="en-US" dirty="0"/>
              <a:t>Akka (Áhkká)</a:t>
            </a:r>
          </a:p>
        </p:txBody>
      </p:sp>
      <p:pic>
        <p:nvPicPr>
          <p:cNvPr id="5" name="Picture 4">
            <a:extLst>
              <a:ext uri="{FF2B5EF4-FFF2-40B4-BE49-F238E27FC236}">
                <a16:creationId xmlns:a16="http://schemas.microsoft.com/office/drawing/2014/main" id="{E4A42916-45CD-4004-ADA0-043CAA321D81}"/>
              </a:ext>
            </a:extLst>
          </p:cNvPr>
          <p:cNvPicPr>
            <a:picLocks noChangeAspect="1"/>
          </p:cNvPicPr>
          <p:nvPr/>
        </p:nvPicPr>
        <p:blipFill>
          <a:blip r:embed="rId3"/>
          <a:stretch>
            <a:fillRect/>
          </a:stretch>
        </p:blipFill>
        <p:spPr>
          <a:xfrm>
            <a:off x="1945340" y="1712259"/>
            <a:ext cx="8301318" cy="4716235"/>
          </a:xfrm>
          <a:prstGeom prst="rect">
            <a:avLst/>
          </a:prstGeom>
        </p:spPr>
      </p:pic>
    </p:spTree>
    <p:extLst>
      <p:ext uri="{BB962C8B-B14F-4D97-AF65-F5344CB8AC3E}">
        <p14:creationId xmlns:p14="http://schemas.microsoft.com/office/powerpoint/2010/main" val="237646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0A6C-0C5B-4BD7-BE54-18DE1DDECA88}"/>
              </a:ext>
            </a:extLst>
          </p:cNvPr>
          <p:cNvSpPr>
            <a:spLocks noGrp="1"/>
          </p:cNvSpPr>
          <p:nvPr>
            <p:ph type="title"/>
          </p:nvPr>
        </p:nvSpPr>
        <p:spPr/>
        <p:txBody>
          <a:bodyPr/>
          <a:lstStyle/>
          <a:p>
            <a:r>
              <a:rPr lang="en-US" b="1" dirty="0"/>
              <a:t>The challenge of encapsulation</a:t>
            </a:r>
            <a:endParaRPr lang="en-US" dirty="0"/>
          </a:p>
        </p:txBody>
      </p:sp>
      <p:sp>
        <p:nvSpPr>
          <p:cNvPr id="3" name="Content Placeholder 2">
            <a:extLst>
              <a:ext uri="{FF2B5EF4-FFF2-40B4-BE49-F238E27FC236}">
                <a16:creationId xmlns:a16="http://schemas.microsoft.com/office/drawing/2014/main" id="{DED7C665-D4DD-44C9-8F17-B9D69ABC135C}"/>
              </a:ext>
            </a:extLst>
          </p:cNvPr>
          <p:cNvSpPr>
            <a:spLocks noGrp="1"/>
          </p:cNvSpPr>
          <p:nvPr>
            <p:ph idx="1"/>
          </p:nvPr>
        </p:nvSpPr>
        <p:spPr/>
        <p:txBody>
          <a:bodyPr>
            <a:normAutofit/>
          </a:bodyPr>
          <a:lstStyle/>
          <a:p>
            <a:pPr marL="45720" indent="0">
              <a:buNone/>
            </a:pPr>
            <a:r>
              <a:rPr lang="en-US" sz="2800" dirty="0"/>
              <a:t>OOP runtime behavior</a:t>
            </a:r>
          </a:p>
        </p:txBody>
      </p:sp>
      <p:pic>
        <p:nvPicPr>
          <p:cNvPr id="5" name="Picture 4">
            <a:extLst>
              <a:ext uri="{FF2B5EF4-FFF2-40B4-BE49-F238E27FC236}">
                <a16:creationId xmlns:a16="http://schemas.microsoft.com/office/drawing/2014/main" id="{A3481DFB-D30C-4220-81C3-83DF0A774EAA}"/>
              </a:ext>
            </a:extLst>
          </p:cNvPr>
          <p:cNvPicPr>
            <a:picLocks noChangeAspect="1"/>
          </p:cNvPicPr>
          <p:nvPr/>
        </p:nvPicPr>
        <p:blipFill>
          <a:blip r:embed="rId3"/>
          <a:stretch>
            <a:fillRect/>
          </a:stretch>
        </p:blipFill>
        <p:spPr>
          <a:xfrm>
            <a:off x="4414156" y="2405596"/>
            <a:ext cx="3282209" cy="3120337"/>
          </a:xfrm>
          <a:prstGeom prst="rect">
            <a:avLst/>
          </a:prstGeom>
        </p:spPr>
      </p:pic>
      <p:pic>
        <p:nvPicPr>
          <p:cNvPr id="6" name="Picture 5">
            <a:extLst>
              <a:ext uri="{FF2B5EF4-FFF2-40B4-BE49-F238E27FC236}">
                <a16:creationId xmlns:a16="http://schemas.microsoft.com/office/drawing/2014/main" id="{9FC60641-62D9-41DA-99E8-9DF5063B810E}"/>
              </a:ext>
            </a:extLst>
          </p:cNvPr>
          <p:cNvPicPr>
            <a:picLocks noChangeAspect="1"/>
          </p:cNvPicPr>
          <p:nvPr/>
        </p:nvPicPr>
        <p:blipFill rotWithShape="1">
          <a:blip r:embed="rId4"/>
          <a:srcRect r="1982"/>
          <a:stretch/>
        </p:blipFill>
        <p:spPr>
          <a:xfrm>
            <a:off x="4429577" y="2405596"/>
            <a:ext cx="3266788" cy="3120337"/>
          </a:xfrm>
          <a:prstGeom prst="rect">
            <a:avLst/>
          </a:prstGeom>
        </p:spPr>
      </p:pic>
    </p:spTree>
    <p:extLst>
      <p:ext uri="{BB962C8B-B14F-4D97-AF65-F5344CB8AC3E}">
        <p14:creationId xmlns:p14="http://schemas.microsoft.com/office/powerpoint/2010/main" val="36379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1CC9-DC71-4F47-A76B-76331AD822EB}"/>
              </a:ext>
            </a:extLst>
          </p:cNvPr>
          <p:cNvSpPr>
            <a:spLocks noGrp="1"/>
          </p:cNvSpPr>
          <p:nvPr>
            <p:ph type="title"/>
          </p:nvPr>
        </p:nvSpPr>
        <p:spPr/>
        <p:txBody>
          <a:bodyPr/>
          <a:lstStyle/>
          <a:p>
            <a:r>
              <a:rPr lang="en-US" b="1" dirty="0"/>
              <a:t>The illusion of shared memory</a:t>
            </a:r>
            <a:endParaRPr lang="en-US" dirty="0"/>
          </a:p>
        </p:txBody>
      </p:sp>
      <p:sp>
        <p:nvSpPr>
          <p:cNvPr id="3" name="Content Placeholder 2">
            <a:extLst>
              <a:ext uri="{FF2B5EF4-FFF2-40B4-BE49-F238E27FC236}">
                <a16:creationId xmlns:a16="http://schemas.microsoft.com/office/drawing/2014/main" id="{215945F5-7E6D-47EF-BE89-34AC5BD1BBFE}"/>
              </a:ext>
            </a:extLst>
          </p:cNvPr>
          <p:cNvSpPr>
            <a:spLocks noGrp="1"/>
          </p:cNvSpPr>
          <p:nvPr>
            <p:ph idx="1"/>
          </p:nvPr>
        </p:nvSpPr>
        <p:spPr>
          <a:xfrm>
            <a:off x="1341120" y="1901953"/>
            <a:ext cx="9509760" cy="2849662"/>
          </a:xfrm>
        </p:spPr>
        <p:txBody>
          <a:bodyPr>
            <a:normAutofit/>
          </a:bodyPr>
          <a:lstStyle/>
          <a:p>
            <a:pPr marL="45720" indent="0">
              <a:buNone/>
            </a:pPr>
            <a:r>
              <a:rPr lang="en-US" sz="2800" dirty="0"/>
              <a:t>On modern architectures - if we simplify things a bit - CPUs are writing to cache lines instead of writing to memory directly.</a:t>
            </a:r>
          </a:p>
        </p:txBody>
      </p:sp>
    </p:spTree>
    <p:extLst>
      <p:ext uri="{BB962C8B-B14F-4D97-AF65-F5344CB8AC3E}">
        <p14:creationId xmlns:p14="http://schemas.microsoft.com/office/powerpoint/2010/main" val="311062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4364-0264-4912-90E4-BD3DA5F5D464}"/>
              </a:ext>
            </a:extLst>
          </p:cNvPr>
          <p:cNvSpPr>
            <a:spLocks noGrp="1"/>
          </p:cNvSpPr>
          <p:nvPr>
            <p:ph type="title"/>
          </p:nvPr>
        </p:nvSpPr>
        <p:spPr>
          <a:xfrm>
            <a:off x="1309743" y="480807"/>
            <a:ext cx="9509760" cy="1233424"/>
          </a:xfrm>
        </p:spPr>
        <p:txBody>
          <a:bodyPr/>
          <a:lstStyle/>
          <a:p>
            <a:pPr algn="ctr"/>
            <a:r>
              <a:rPr lang="en-US" sz="4000" dirty="0"/>
              <a:t>Vision</a:t>
            </a:r>
            <a:endParaRPr lang="en-US" dirty="0"/>
          </a:p>
        </p:txBody>
      </p:sp>
      <p:sp>
        <p:nvSpPr>
          <p:cNvPr id="3" name="Content Placeholder 2">
            <a:extLst>
              <a:ext uri="{FF2B5EF4-FFF2-40B4-BE49-F238E27FC236}">
                <a16:creationId xmlns:a16="http://schemas.microsoft.com/office/drawing/2014/main" id="{E63CF554-9227-428E-919A-163F75D26917}"/>
              </a:ext>
            </a:extLst>
          </p:cNvPr>
          <p:cNvSpPr>
            <a:spLocks noGrp="1"/>
          </p:cNvSpPr>
          <p:nvPr>
            <p:ph idx="1"/>
          </p:nvPr>
        </p:nvSpPr>
        <p:spPr>
          <a:xfrm>
            <a:off x="4227307" y="1952782"/>
            <a:ext cx="3674633" cy="2952436"/>
          </a:xfrm>
        </p:spPr>
        <p:txBody>
          <a:bodyPr/>
          <a:lstStyle/>
          <a:p>
            <a:pPr marL="45720" indent="0">
              <a:buNone/>
            </a:pPr>
            <a:r>
              <a:rPr lang="en-US" sz="3600" dirty="0"/>
              <a:t>Simpler</a:t>
            </a:r>
            <a:endParaRPr lang="en-US" sz="4000" dirty="0"/>
          </a:p>
          <a:p>
            <a:pPr>
              <a:buFont typeface="Wingdings" panose="05000000000000000000" pitchFamily="2" charset="2"/>
              <a:buChar char="Ø"/>
            </a:pPr>
            <a:r>
              <a:rPr lang="en-US" sz="3600" dirty="0"/>
              <a:t>Concurrency</a:t>
            </a:r>
          </a:p>
          <a:p>
            <a:pPr>
              <a:buFont typeface="Wingdings" panose="05000000000000000000" pitchFamily="2" charset="2"/>
              <a:buChar char="Ø"/>
            </a:pPr>
            <a:r>
              <a:rPr lang="en-US" sz="3600" dirty="0"/>
              <a:t>Scalability</a:t>
            </a:r>
          </a:p>
          <a:p>
            <a:pPr>
              <a:buFont typeface="Wingdings" panose="05000000000000000000" pitchFamily="2" charset="2"/>
              <a:buChar char="Ø"/>
            </a:pPr>
            <a:r>
              <a:rPr lang="en-US" sz="3600" dirty="0"/>
              <a:t>Fault-tolerance</a:t>
            </a:r>
          </a:p>
          <a:p>
            <a:endParaRPr lang="en-US" dirty="0"/>
          </a:p>
        </p:txBody>
      </p:sp>
    </p:spTree>
    <p:extLst>
      <p:ext uri="{BB962C8B-B14F-4D97-AF65-F5344CB8AC3E}">
        <p14:creationId xmlns:p14="http://schemas.microsoft.com/office/powerpoint/2010/main" val="206275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C951F-EB5C-4898-A62A-0B432EA96B95}"/>
              </a:ext>
            </a:extLst>
          </p:cNvPr>
          <p:cNvSpPr>
            <a:spLocks noGrp="1"/>
          </p:cNvSpPr>
          <p:nvPr>
            <p:ph type="title"/>
          </p:nvPr>
        </p:nvSpPr>
        <p:spPr>
          <a:xfrm>
            <a:off x="1341120" y="0"/>
            <a:ext cx="9509760" cy="1233424"/>
          </a:xfrm>
        </p:spPr>
        <p:txBody>
          <a:bodyPr/>
          <a:lstStyle/>
          <a:p>
            <a:r>
              <a:rPr lang="en-US" dirty="0"/>
              <a:t>Scale UP &amp; Scale OUT</a:t>
            </a:r>
          </a:p>
        </p:txBody>
      </p:sp>
      <p:pic>
        <p:nvPicPr>
          <p:cNvPr id="5" name="Picture 4">
            <a:extLst>
              <a:ext uri="{FF2B5EF4-FFF2-40B4-BE49-F238E27FC236}">
                <a16:creationId xmlns:a16="http://schemas.microsoft.com/office/drawing/2014/main" id="{59CC43FC-E4F8-4886-BA6A-ED463D8606E0}"/>
              </a:ext>
            </a:extLst>
          </p:cNvPr>
          <p:cNvPicPr>
            <a:picLocks noChangeAspect="1"/>
          </p:cNvPicPr>
          <p:nvPr/>
        </p:nvPicPr>
        <p:blipFill>
          <a:blip r:embed="rId3"/>
          <a:stretch>
            <a:fillRect/>
          </a:stretch>
        </p:blipFill>
        <p:spPr>
          <a:xfrm>
            <a:off x="2125531" y="1653588"/>
            <a:ext cx="2802759" cy="3550821"/>
          </a:xfrm>
          <a:prstGeom prst="rect">
            <a:avLst/>
          </a:prstGeom>
        </p:spPr>
      </p:pic>
      <p:pic>
        <p:nvPicPr>
          <p:cNvPr id="6" name="Picture 5">
            <a:extLst>
              <a:ext uri="{FF2B5EF4-FFF2-40B4-BE49-F238E27FC236}">
                <a16:creationId xmlns:a16="http://schemas.microsoft.com/office/drawing/2014/main" id="{F6CA45FB-3CD4-41A7-BBBB-815CDC851FAE}"/>
              </a:ext>
            </a:extLst>
          </p:cNvPr>
          <p:cNvPicPr>
            <a:picLocks noChangeAspect="1"/>
          </p:cNvPicPr>
          <p:nvPr/>
        </p:nvPicPr>
        <p:blipFill>
          <a:blip r:embed="rId4"/>
          <a:stretch>
            <a:fillRect/>
          </a:stretch>
        </p:blipFill>
        <p:spPr>
          <a:xfrm>
            <a:off x="5962412" y="1913969"/>
            <a:ext cx="4643562" cy="3030060"/>
          </a:xfrm>
          <a:prstGeom prst="rect">
            <a:avLst/>
          </a:prstGeom>
        </p:spPr>
      </p:pic>
    </p:spTree>
    <p:extLst>
      <p:ext uri="{BB962C8B-B14F-4D97-AF65-F5344CB8AC3E}">
        <p14:creationId xmlns:p14="http://schemas.microsoft.com/office/powerpoint/2010/main" val="54400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6867E50-2088-40FA-9366-7B4F73B51F86}"/>
              </a:ext>
            </a:extLst>
          </p:cNvPr>
          <p:cNvSpPr txBox="1">
            <a:spLocks/>
          </p:cNvSpPr>
          <p:nvPr/>
        </p:nvSpPr>
        <p:spPr>
          <a:xfrm>
            <a:off x="1611087" y="0"/>
            <a:ext cx="9179922"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dirty="0"/>
              <a:t>Manage System Overload</a:t>
            </a:r>
          </a:p>
        </p:txBody>
      </p:sp>
      <p:pic>
        <p:nvPicPr>
          <p:cNvPr id="9" name="Picture 8">
            <a:extLst>
              <a:ext uri="{FF2B5EF4-FFF2-40B4-BE49-F238E27FC236}">
                <a16:creationId xmlns:a16="http://schemas.microsoft.com/office/drawing/2014/main" id="{8E34F7D7-46F7-4D91-987B-CDBABC4404ED}"/>
              </a:ext>
            </a:extLst>
          </p:cNvPr>
          <p:cNvPicPr>
            <a:picLocks noChangeAspect="1"/>
          </p:cNvPicPr>
          <p:nvPr/>
        </p:nvPicPr>
        <p:blipFill>
          <a:blip r:embed="rId3"/>
          <a:stretch>
            <a:fillRect/>
          </a:stretch>
        </p:blipFill>
        <p:spPr>
          <a:xfrm>
            <a:off x="3805583" y="1653588"/>
            <a:ext cx="4580833" cy="3519618"/>
          </a:xfrm>
          <a:prstGeom prst="rect">
            <a:avLst/>
          </a:prstGeom>
        </p:spPr>
      </p:pic>
    </p:spTree>
    <p:extLst>
      <p:ext uri="{BB962C8B-B14F-4D97-AF65-F5344CB8AC3E}">
        <p14:creationId xmlns:p14="http://schemas.microsoft.com/office/powerpoint/2010/main" val="371207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8584-7B5A-4205-B0B6-EF3B401CFAD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814C9E7-CDF4-49DE-A48D-B18E2609D0F7}"/>
              </a:ext>
            </a:extLst>
          </p:cNvPr>
          <p:cNvSpPr>
            <a:spLocks noGrp="1"/>
          </p:cNvSpPr>
          <p:nvPr>
            <p:ph idx="1"/>
          </p:nvPr>
        </p:nvSpPr>
        <p:spPr/>
        <p:txBody>
          <a:bodyPr/>
          <a:lstStyle/>
          <a:p>
            <a:endParaRPr lang="en-US" dirty="0"/>
          </a:p>
        </p:txBody>
      </p:sp>
      <p:pic>
        <p:nvPicPr>
          <p:cNvPr id="1026" name="Picture 2" descr="Computer cluster will calculate gravitational waves faster than the instituteâs previous supercomputer">
            <a:extLst>
              <a:ext uri="{FF2B5EF4-FFF2-40B4-BE49-F238E27FC236}">
                <a16:creationId xmlns:a16="http://schemas.microsoft.com/office/drawing/2014/main" id="{97D5DDB0-5E1C-4BE2-8AB2-0914AD192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120" y="461641"/>
            <a:ext cx="6925235" cy="4155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node raspberry pi cluster device">
            <a:extLst>
              <a:ext uri="{FF2B5EF4-FFF2-40B4-BE49-F238E27FC236}">
                <a16:creationId xmlns:a16="http://schemas.microsoft.com/office/drawing/2014/main" id="{86DA7EA6-08FB-4B0A-BE75-6CCB684D053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197" t="4171" r="17971" b="1164"/>
          <a:stretch/>
        </p:blipFill>
        <p:spPr bwMode="auto">
          <a:xfrm>
            <a:off x="7162800" y="3176470"/>
            <a:ext cx="3688080" cy="2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86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38EE-1211-44AB-8BE7-C0E676EA2437}"/>
              </a:ext>
            </a:extLst>
          </p:cNvPr>
          <p:cNvSpPr>
            <a:spLocks noGrp="1"/>
          </p:cNvSpPr>
          <p:nvPr>
            <p:ph type="title"/>
          </p:nvPr>
        </p:nvSpPr>
        <p:spPr>
          <a:xfrm>
            <a:off x="1341120" y="680720"/>
            <a:ext cx="9509760" cy="1233424"/>
          </a:xfrm>
        </p:spPr>
        <p:txBody>
          <a:bodyPr>
            <a:normAutofit/>
          </a:bodyPr>
          <a:lstStyle/>
          <a:p>
            <a:r>
              <a:rPr lang="en-US" dirty="0"/>
              <a:t>Programming at a Higher Level</a:t>
            </a:r>
          </a:p>
        </p:txBody>
      </p:sp>
      <p:sp>
        <p:nvSpPr>
          <p:cNvPr id="3" name="Content Placeholder 2">
            <a:extLst>
              <a:ext uri="{FF2B5EF4-FFF2-40B4-BE49-F238E27FC236}">
                <a16:creationId xmlns:a16="http://schemas.microsoft.com/office/drawing/2014/main" id="{6134B2CC-C1C1-41E1-8141-2A8D2E4791B8}"/>
              </a:ext>
            </a:extLst>
          </p:cNvPr>
          <p:cNvSpPr>
            <a:spLocks noGrp="1"/>
          </p:cNvSpPr>
          <p:nvPr>
            <p:ph idx="1"/>
          </p:nvPr>
        </p:nvSpPr>
        <p:spPr>
          <a:xfrm>
            <a:off x="1341120" y="2343913"/>
            <a:ext cx="9509760" cy="3286736"/>
          </a:xfrm>
        </p:spPr>
        <p:txBody>
          <a:bodyPr>
            <a:normAutofit/>
          </a:bodyPr>
          <a:lstStyle/>
          <a:p>
            <a:r>
              <a:rPr lang="en-US" sz="2800" dirty="0"/>
              <a:t>Never think in terms of shared state, state visibility, threads, locks</a:t>
            </a:r>
          </a:p>
          <a:p>
            <a:r>
              <a:rPr lang="en-US" sz="2800" dirty="0"/>
              <a:t>High CPU utilization, low latency, and scalability</a:t>
            </a:r>
          </a:p>
          <a:p>
            <a:r>
              <a:rPr lang="en-US" sz="2800" dirty="0"/>
              <a:t>Detecting and recovering from errors</a:t>
            </a:r>
          </a:p>
        </p:txBody>
      </p:sp>
    </p:spTree>
    <p:extLst>
      <p:ext uri="{BB962C8B-B14F-4D97-AF65-F5344CB8AC3E}">
        <p14:creationId xmlns:p14="http://schemas.microsoft.com/office/powerpoint/2010/main" val="31569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54AE-D078-4B61-9DD2-0156AA99C4C0}"/>
              </a:ext>
            </a:extLst>
          </p:cNvPr>
          <p:cNvSpPr>
            <a:spLocks noGrp="1"/>
          </p:cNvSpPr>
          <p:nvPr>
            <p:ph type="title"/>
          </p:nvPr>
        </p:nvSpPr>
        <p:spPr/>
        <p:txBody>
          <a:bodyPr/>
          <a:lstStyle/>
          <a:p>
            <a:r>
              <a:rPr lang="en-US" dirty="0"/>
              <a:t>Distributable by Design</a:t>
            </a:r>
          </a:p>
        </p:txBody>
      </p:sp>
      <p:sp>
        <p:nvSpPr>
          <p:cNvPr id="3" name="Content Placeholder 2">
            <a:extLst>
              <a:ext uri="{FF2B5EF4-FFF2-40B4-BE49-F238E27FC236}">
                <a16:creationId xmlns:a16="http://schemas.microsoft.com/office/drawing/2014/main" id="{5FA94036-4B11-433E-9014-97A1A87FAD63}"/>
              </a:ext>
            </a:extLst>
          </p:cNvPr>
          <p:cNvSpPr>
            <a:spLocks noGrp="1"/>
          </p:cNvSpPr>
          <p:nvPr>
            <p:ph idx="1"/>
          </p:nvPr>
        </p:nvSpPr>
        <p:spPr>
          <a:xfrm>
            <a:off x="1341120" y="1901953"/>
            <a:ext cx="8580120" cy="3879088"/>
          </a:xfrm>
        </p:spPr>
        <p:txBody>
          <a:bodyPr/>
          <a:lstStyle/>
          <a:p>
            <a:r>
              <a:rPr lang="en-US" dirty="0"/>
              <a:t> </a:t>
            </a:r>
            <a:r>
              <a:rPr lang="en-US" sz="2400" dirty="0"/>
              <a:t>Actors are location transparent &amp; distributable by design</a:t>
            </a:r>
          </a:p>
          <a:p>
            <a:r>
              <a:rPr lang="en-US" sz="2400" dirty="0"/>
              <a:t> Scale UP and OUT for free as part of the model</a:t>
            </a:r>
          </a:p>
          <a:p>
            <a:r>
              <a:rPr lang="en-US" sz="2400" dirty="0"/>
              <a:t>You get the PERFECT FABRIC for the CLOUD</a:t>
            </a:r>
          </a:p>
          <a:p>
            <a:pPr lvl="1"/>
            <a:r>
              <a:rPr lang="en-US" sz="2400" dirty="0"/>
              <a:t>elastic &amp; dynamic</a:t>
            </a:r>
          </a:p>
          <a:p>
            <a:pPr lvl="1"/>
            <a:r>
              <a:rPr lang="en-US" sz="2400" dirty="0"/>
              <a:t> fault-tolerant and self-healing</a:t>
            </a:r>
          </a:p>
          <a:p>
            <a:pPr lvl="1"/>
            <a:r>
              <a:rPr lang="en-US" sz="2400" dirty="0"/>
              <a:t>adaptive load-balancing, cluster rebalancing &amp; actor migration</a:t>
            </a:r>
          </a:p>
          <a:p>
            <a:pPr lvl="1"/>
            <a:r>
              <a:rPr lang="en-US" sz="2400" dirty="0"/>
              <a:t>build extremely loosely coupled and dynamic systems (change and adapt at runtime)</a:t>
            </a:r>
          </a:p>
        </p:txBody>
      </p:sp>
    </p:spTree>
    <p:extLst>
      <p:ext uri="{BB962C8B-B14F-4D97-AF65-F5344CB8AC3E}">
        <p14:creationId xmlns:p14="http://schemas.microsoft.com/office/powerpoint/2010/main" val="212513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C16A-592D-469F-9BCA-601F33696AE0}"/>
              </a:ext>
            </a:extLst>
          </p:cNvPr>
          <p:cNvSpPr>
            <a:spLocks noGrp="1"/>
          </p:cNvSpPr>
          <p:nvPr>
            <p:ph type="title"/>
          </p:nvPr>
        </p:nvSpPr>
        <p:spPr>
          <a:xfrm>
            <a:off x="1341120" y="4053840"/>
            <a:ext cx="9509760" cy="1233424"/>
          </a:xfrm>
        </p:spPr>
        <p:txBody>
          <a:bodyPr/>
          <a:lstStyle/>
          <a:p>
            <a:pPr algn="ctr"/>
            <a:r>
              <a:rPr lang="en-US" dirty="0"/>
              <a:t>How?</a:t>
            </a:r>
          </a:p>
        </p:txBody>
      </p:sp>
      <p:pic>
        <p:nvPicPr>
          <p:cNvPr id="2050" name="Picture 2" descr="Related image">
            <a:extLst>
              <a:ext uri="{FF2B5EF4-FFF2-40B4-BE49-F238E27FC236}">
                <a16:creationId xmlns:a16="http://schemas.microsoft.com/office/drawing/2014/main" id="{16F71BA0-7F28-4949-9F27-934FF0C0F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0736"/>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52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9BFA-5A44-437C-8B83-06618EFB6312}"/>
              </a:ext>
            </a:extLst>
          </p:cNvPr>
          <p:cNvSpPr>
            <a:spLocks noGrp="1"/>
          </p:cNvSpPr>
          <p:nvPr>
            <p:ph type="title"/>
          </p:nvPr>
        </p:nvSpPr>
        <p:spPr/>
        <p:txBody>
          <a:bodyPr/>
          <a:lstStyle/>
          <a:p>
            <a:r>
              <a:rPr lang="en-US" dirty="0"/>
              <a:t>What is an Actor?</a:t>
            </a:r>
          </a:p>
        </p:txBody>
      </p:sp>
      <p:sp>
        <p:nvSpPr>
          <p:cNvPr id="3" name="Content Placeholder 2">
            <a:extLst>
              <a:ext uri="{FF2B5EF4-FFF2-40B4-BE49-F238E27FC236}">
                <a16:creationId xmlns:a16="http://schemas.microsoft.com/office/drawing/2014/main" id="{0C2B939A-F13D-4FA3-80E0-EA9A58B77A85}"/>
              </a:ext>
            </a:extLst>
          </p:cNvPr>
          <p:cNvSpPr>
            <a:spLocks noGrp="1"/>
          </p:cNvSpPr>
          <p:nvPr>
            <p:ph idx="1"/>
          </p:nvPr>
        </p:nvSpPr>
        <p:spPr>
          <a:xfrm>
            <a:off x="1341120" y="2083815"/>
            <a:ext cx="9443720" cy="4447613"/>
          </a:xfrm>
        </p:spPr>
        <p:txBody>
          <a:bodyPr>
            <a:noAutofit/>
          </a:bodyPr>
          <a:lstStyle/>
          <a:p>
            <a:r>
              <a:rPr lang="en-US" sz="2400" dirty="0"/>
              <a:t>Akka's unit of code organization is called an Actor</a:t>
            </a:r>
          </a:p>
          <a:p>
            <a:r>
              <a:rPr lang="en-US" sz="2400" dirty="0"/>
              <a:t>A container for</a:t>
            </a:r>
          </a:p>
          <a:p>
            <a:pPr lvl="1"/>
            <a:r>
              <a:rPr lang="en-US" sz="2400" b="1" u="sng" dirty="0">
                <a:hlinkClick r:id="rId3"/>
              </a:rPr>
              <a:t>State</a:t>
            </a:r>
            <a:endParaRPr lang="en-US" sz="2400" dirty="0"/>
          </a:p>
          <a:p>
            <a:pPr lvl="1"/>
            <a:r>
              <a:rPr lang="en-US" sz="2400" b="1" u="sng" dirty="0">
                <a:hlinkClick r:id="rId4"/>
              </a:rPr>
              <a:t>Behavior</a:t>
            </a:r>
            <a:endParaRPr lang="en-US" sz="2400" dirty="0"/>
          </a:p>
          <a:p>
            <a:pPr lvl="1"/>
            <a:r>
              <a:rPr lang="en-US" sz="2400" b="1" u="sng" dirty="0">
                <a:hlinkClick r:id="rId5"/>
              </a:rPr>
              <a:t>Mailbox</a:t>
            </a:r>
            <a:endParaRPr lang="en-US" sz="2400" dirty="0"/>
          </a:p>
          <a:p>
            <a:pPr lvl="1"/>
            <a:r>
              <a:rPr lang="en-US" sz="2400" b="1" u="sng" dirty="0">
                <a:hlinkClick r:id="rId6"/>
              </a:rPr>
              <a:t>Child Actors</a:t>
            </a:r>
            <a:r>
              <a:rPr lang="en-US" sz="2400" dirty="0"/>
              <a:t> </a:t>
            </a:r>
          </a:p>
          <a:p>
            <a:pPr lvl="1"/>
            <a:r>
              <a:rPr lang="en-US" sz="2400" b="1" u="sng" dirty="0">
                <a:hlinkClick r:id="rId7"/>
              </a:rPr>
              <a:t>Supervisor Strategy</a:t>
            </a:r>
            <a:endParaRPr lang="en-US" sz="2400" b="1" u="sng" dirty="0"/>
          </a:p>
          <a:p>
            <a:r>
              <a:rPr lang="en-US" dirty="0"/>
              <a:t>All of this is encapsulated behind an </a:t>
            </a:r>
            <a:r>
              <a:rPr lang="en-US" b="1" u="sng" dirty="0">
                <a:hlinkClick r:id="rId8"/>
              </a:rPr>
              <a:t>Actor Reference</a:t>
            </a:r>
            <a:endParaRPr lang="en-US" sz="2600" b="1" dirty="0">
              <a:hlinkClick r:id="rId7">
                <a:extLst>
                  <a:ext uri="{A12FA001-AC4F-418D-AE19-62706E023703}">
                    <ahyp:hlinkClr xmlns:ahyp="http://schemas.microsoft.com/office/drawing/2018/hyperlinkcolor" val="tx"/>
                  </a:ext>
                </a:extLst>
              </a:hlinkClick>
            </a:endParaRPr>
          </a:p>
        </p:txBody>
      </p:sp>
      <p:pic>
        <p:nvPicPr>
          <p:cNvPr id="1026" name="Picture 2" descr="Image result for actor model state behavior">
            <a:extLst>
              <a:ext uri="{FF2B5EF4-FFF2-40B4-BE49-F238E27FC236}">
                <a16:creationId xmlns:a16="http://schemas.microsoft.com/office/drawing/2014/main" id="{246C486D-C8A8-47E5-96C8-AD7C0CE518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6013" y="1893765"/>
            <a:ext cx="3949458" cy="379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B0FA-3A3E-4AC0-B899-7D45DB040F83}"/>
              </a:ext>
            </a:extLst>
          </p:cNvPr>
          <p:cNvSpPr>
            <a:spLocks noGrp="1"/>
          </p:cNvSpPr>
          <p:nvPr>
            <p:ph type="title"/>
          </p:nvPr>
        </p:nvSpPr>
        <p:spPr/>
        <p:txBody>
          <a:bodyPr>
            <a:normAutofit/>
          </a:bodyPr>
          <a:lstStyle/>
          <a:p>
            <a:r>
              <a:rPr lang="en-US" b="1" dirty="0"/>
              <a:t>Actor Reference</a:t>
            </a:r>
            <a:endParaRPr lang="en-US" dirty="0"/>
          </a:p>
        </p:txBody>
      </p:sp>
      <p:sp>
        <p:nvSpPr>
          <p:cNvPr id="3" name="Content Placeholder 2">
            <a:extLst>
              <a:ext uri="{FF2B5EF4-FFF2-40B4-BE49-F238E27FC236}">
                <a16:creationId xmlns:a16="http://schemas.microsoft.com/office/drawing/2014/main" id="{22DEA015-EE64-4FC1-AF78-88475649208B}"/>
              </a:ext>
            </a:extLst>
          </p:cNvPr>
          <p:cNvSpPr>
            <a:spLocks noGrp="1"/>
          </p:cNvSpPr>
          <p:nvPr>
            <p:ph idx="1"/>
          </p:nvPr>
        </p:nvSpPr>
        <p:spPr>
          <a:xfrm>
            <a:off x="1341120" y="1901953"/>
            <a:ext cx="8858794" cy="3165348"/>
          </a:xfrm>
        </p:spPr>
        <p:txBody>
          <a:bodyPr>
            <a:normAutofit/>
          </a:bodyPr>
          <a:lstStyle/>
          <a:p>
            <a:r>
              <a:rPr lang="en-US" sz="2800" dirty="0"/>
              <a:t>Represents an actor</a:t>
            </a:r>
          </a:p>
          <a:p>
            <a:r>
              <a:rPr lang="en-US" sz="2800" dirty="0"/>
              <a:t>Can be passed around freely and without restriction</a:t>
            </a:r>
          </a:p>
        </p:txBody>
      </p:sp>
    </p:spTree>
    <p:extLst>
      <p:ext uri="{BB962C8B-B14F-4D97-AF65-F5344CB8AC3E}">
        <p14:creationId xmlns:p14="http://schemas.microsoft.com/office/powerpoint/2010/main" val="38872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03C8-05FC-492E-B4EC-D00985E5D4E1}"/>
              </a:ext>
            </a:extLst>
          </p:cNvPr>
          <p:cNvSpPr>
            <a:spLocks noGrp="1"/>
          </p:cNvSpPr>
          <p:nvPr>
            <p:ph type="title"/>
          </p:nvPr>
        </p:nvSpPr>
        <p:spPr/>
        <p:txBody>
          <a:bodyPr/>
          <a:lstStyle/>
          <a:p>
            <a:r>
              <a:rPr lang="en-US" b="1" dirty="0"/>
              <a:t>State</a:t>
            </a:r>
            <a:endParaRPr lang="en-US" dirty="0"/>
          </a:p>
        </p:txBody>
      </p:sp>
      <p:sp>
        <p:nvSpPr>
          <p:cNvPr id="3" name="Content Placeholder 2">
            <a:extLst>
              <a:ext uri="{FF2B5EF4-FFF2-40B4-BE49-F238E27FC236}">
                <a16:creationId xmlns:a16="http://schemas.microsoft.com/office/drawing/2014/main" id="{650F6D55-CCC9-41AF-AC29-75FD3F370F80}"/>
              </a:ext>
            </a:extLst>
          </p:cNvPr>
          <p:cNvSpPr>
            <a:spLocks noGrp="1"/>
          </p:cNvSpPr>
          <p:nvPr>
            <p:ph idx="1"/>
          </p:nvPr>
        </p:nvSpPr>
        <p:spPr/>
        <p:txBody>
          <a:bodyPr>
            <a:normAutofit/>
          </a:bodyPr>
          <a:lstStyle/>
          <a:p>
            <a:r>
              <a:rPr lang="en-US" sz="2800" dirty="0"/>
              <a:t>Actor objects typically contain some variables</a:t>
            </a:r>
          </a:p>
          <a:p>
            <a:r>
              <a:rPr lang="en-US" sz="2800" dirty="0"/>
              <a:t>What makes an actor valuable</a:t>
            </a:r>
          </a:p>
          <a:p>
            <a:r>
              <a:rPr lang="en-US" sz="2800" dirty="0"/>
              <a:t>Must be protected from corruption by other actors</a:t>
            </a:r>
          </a:p>
          <a:p>
            <a:r>
              <a:rPr lang="en-US" sz="2800" dirty="0"/>
              <a:t>Actors objects are stateless</a:t>
            </a:r>
            <a:endParaRPr lang="fa-IR" sz="2800" dirty="0"/>
          </a:p>
          <a:p>
            <a:endParaRPr lang="en-US" sz="2800" dirty="0"/>
          </a:p>
        </p:txBody>
      </p:sp>
    </p:spTree>
    <p:extLst>
      <p:ext uri="{BB962C8B-B14F-4D97-AF65-F5344CB8AC3E}">
        <p14:creationId xmlns:p14="http://schemas.microsoft.com/office/powerpoint/2010/main" val="7569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855-86C4-4F38-9FCE-98D508552EA2}"/>
              </a:ext>
            </a:extLst>
          </p:cNvPr>
          <p:cNvSpPr>
            <a:spLocks noGrp="1"/>
          </p:cNvSpPr>
          <p:nvPr>
            <p:ph type="title"/>
          </p:nvPr>
        </p:nvSpPr>
        <p:spPr/>
        <p:txBody>
          <a:bodyPr/>
          <a:lstStyle/>
          <a:p>
            <a:r>
              <a:rPr lang="en-US" b="1" dirty="0"/>
              <a:t>Behavior and Mailbox</a:t>
            </a:r>
            <a:endParaRPr lang="en-US" dirty="0"/>
          </a:p>
        </p:txBody>
      </p:sp>
      <p:sp>
        <p:nvSpPr>
          <p:cNvPr id="3" name="Content Placeholder 2">
            <a:extLst>
              <a:ext uri="{FF2B5EF4-FFF2-40B4-BE49-F238E27FC236}">
                <a16:creationId xmlns:a16="http://schemas.microsoft.com/office/drawing/2014/main" id="{00D01AE4-9867-40E2-A9E7-E1622E52F3E0}"/>
              </a:ext>
            </a:extLst>
          </p:cNvPr>
          <p:cNvSpPr>
            <a:spLocks noGrp="1"/>
          </p:cNvSpPr>
          <p:nvPr>
            <p:ph idx="1"/>
          </p:nvPr>
        </p:nvSpPr>
        <p:spPr/>
        <p:txBody>
          <a:bodyPr/>
          <a:lstStyle/>
          <a:p>
            <a:r>
              <a:rPr lang="en-US" sz="2800" dirty="0"/>
              <a:t>behavior  is a function which defines the actions to be taken in reaction to the message at that point in time</a:t>
            </a:r>
          </a:p>
          <a:p>
            <a:r>
              <a:rPr lang="en-US" sz="2800" dirty="0"/>
              <a:t>behavior may change over time</a:t>
            </a:r>
          </a:p>
          <a:p>
            <a:r>
              <a:rPr lang="en-US" sz="2800" dirty="0"/>
              <a:t>The piece which connects sender and receiver</a:t>
            </a:r>
          </a:p>
          <a:p>
            <a:endParaRPr lang="en-US" dirty="0"/>
          </a:p>
        </p:txBody>
      </p:sp>
    </p:spTree>
    <p:extLst>
      <p:ext uri="{BB962C8B-B14F-4D97-AF65-F5344CB8AC3E}">
        <p14:creationId xmlns:p14="http://schemas.microsoft.com/office/powerpoint/2010/main" val="37250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5A5C-CD5B-436D-AB81-8899FB610F0B}"/>
              </a:ext>
            </a:extLst>
          </p:cNvPr>
          <p:cNvSpPr>
            <a:spLocks noGrp="1"/>
          </p:cNvSpPr>
          <p:nvPr>
            <p:ph type="title"/>
          </p:nvPr>
        </p:nvSpPr>
        <p:spPr/>
        <p:txBody>
          <a:bodyPr/>
          <a:lstStyle/>
          <a:p>
            <a:r>
              <a:rPr lang="en-US" dirty="0"/>
              <a:t>What can I use Actors for?</a:t>
            </a:r>
          </a:p>
        </p:txBody>
      </p:sp>
      <p:sp>
        <p:nvSpPr>
          <p:cNvPr id="3" name="Content Placeholder 2">
            <a:extLst>
              <a:ext uri="{FF2B5EF4-FFF2-40B4-BE49-F238E27FC236}">
                <a16:creationId xmlns:a16="http://schemas.microsoft.com/office/drawing/2014/main" id="{5DE326DF-D53E-41DD-9043-5BBBA7993C71}"/>
              </a:ext>
            </a:extLst>
          </p:cNvPr>
          <p:cNvSpPr>
            <a:spLocks noGrp="1"/>
          </p:cNvSpPr>
          <p:nvPr>
            <p:ph idx="1"/>
          </p:nvPr>
        </p:nvSpPr>
        <p:spPr/>
        <p:txBody>
          <a:bodyPr>
            <a:normAutofit/>
          </a:bodyPr>
          <a:lstStyle/>
          <a:p>
            <a:pPr marL="45720" indent="0">
              <a:buNone/>
            </a:pPr>
            <a:r>
              <a:rPr lang="en-US" sz="2400" dirty="0"/>
              <a:t>In different scenarios, an Actor may be an alternative to:</a:t>
            </a:r>
          </a:p>
          <a:p>
            <a:r>
              <a:rPr lang="en-US" dirty="0"/>
              <a:t>a thread</a:t>
            </a:r>
          </a:p>
          <a:p>
            <a:r>
              <a:rPr lang="en-US" dirty="0"/>
              <a:t>an object instance or component</a:t>
            </a:r>
          </a:p>
          <a:p>
            <a:r>
              <a:rPr lang="en-US" dirty="0"/>
              <a:t>a callback or listener</a:t>
            </a:r>
          </a:p>
          <a:p>
            <a:r>
              <a:rPr lang="en-US" dirty="0"/>
              <a:t>a service</a:t>
            </a:r>
          </a:p>
          <a:p>
            <a:r>
              <a:rPr lang="en-US" dirty="0"/>
              <a:t>a router, load-balancer or pool</a:t>
            </a:r>
          </a:p>
          <a:p>
            <a:r>
              <a:rPr lang="en-US" dirty="0"/>
              <a:t>a Finite State Machine (FSM)</a:t>
            </a:r>
            <a:endParaRPr lang="en-US" sz="2400" dirty="0"/>
          </a:p>
        </p:txBody>
      </p:sp>
    </p:spTree>
    <p:extLst>
      <p:ext uri="{BB962C8B-B14F-4D97-AF65-F5344CB8AC3E}">
        <p14:creationId xmlns:p14="http://schemas.microsoft.com/office/powerpoint/2010/main" val="113098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1"/>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F17C-2ECA-45E3-83EE-A100993EB6D6}"/>
              </a:ext>
            </a:extLst>
          </p:cNvPr>
          <p:cNvSpPr>
            <a:spLocks noGrp="1"/>
          </p:cNvSpPr>
          <p:nvPr>
            <p:ph type="title"/>
          </p:nvPr>
        </p:nvSpPr>
        <p:spPr/>
        <p:txBody>
          <a:bodyPr>
            <a:normAutofit/>
          </a:bodyPr>
          <a:lstStyle/>
          <a:p>
            <a:r>
              <a:rPr lang="en-US" sz="4400" dirty="0">
                <a:solidFill>
                  <a:srgbClr val="A50800"/>
                </a:solidFill>
                <a:latin typeface="GillSans-Light"/>
              </a:rPr>
              <a:t>Actor </a:t>
            </a:r>
            <a:r>
              <a:rPr lang="en-US" sz="4400" dirty="0">
                <a:solidFill>
                  <a:srgbClr val="FFFFFF"/>
                </a:solidFill>
                <a:latin typeface="GillSans-Light"/>
              </a:rPr>
              <a:t>Model</a:t>
            </a:r>
            <a:endParaRPr lang="en-US" sz="4400" dirty="0"/>
          </a:p>
        </p:txBody>
      </p:sp>
      <p:sp>
        <p:nvSpPr>
          <p:cNvPr id="4" name="Text Placeholder 3">
            <a:extLst>
              <a:ext uri="{FF2B5EF4-FFF2-40B4-BE49-F238E27FC236}">
                <a16:creationId xmlns:a16="http://schemas.microsoft.com/office/drawing/2014/main" id="{0E02D9E2-55BA-4BE5-B5F2-1D3E2691AB29}"/>
              </a:ext>
            </a:extLst>
          </p:cNvPr>
          <p:cNvSpPr>
            <a:spLocks noGrp="1"/>
          </p:cNvSpPr>
          <p:nvPr>
            <p:ph type="body" idx="1"/>
          </p:nvPr>
        </p:nvSpPr>
        <p:spPr/>
        <p:txBody>
          <a:bodyPr/>
          <a:lstStyle/>
          <a:p>
            <a:r>
              <a:rPr lang="en-US" dirty="0"/>
              <a:t>Carl Hewitt’s definition</a:t>
            </a:r>
          </a:p>
        </p:txBody>
      </p:sp>
      <p:pic>
        <p:nvPicPr>
          <p:cNvPr id="3074" name="Picture 2" descr="File:Hewitt-Carl-2008.jpg">
            <a:extLst>
              <a:ext uri="{FF2B5EF4-FFF2-40B4-BE49-F238E27FC236}">
                <a16:creationId xmlns:a16="http://schemas.microsoft.com/office/drawing/2014/main" id="{99B729B2-1C83-4BAC-85C7-64D9008DE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618" y="2740732"/>
            <a:ext cx="2724148" cy="316233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A5C01BDD-1DD9-44F8-BD19-9B327FBEB7A1}"/>
              </a:ext>
            </a:extLst>
          </p:cNvPr>
          <p:cNvSpPr>
            <a:spLocks noGrp="1"/>
          </p:cNvSpPr>
          <p:nvPr>
            <p:ph sz="half" idx="2"/>
          </p:nvPr>
        </p:nvSpPr>
        <p:spPr/>
        <p:txBody>
          <a:bodyPr/>
          <a:lstStyle/>
          <a:p>
            <a:endParaRPr lang="en-US"/>
          </a:p>
        </p:txBody>
      </p:sp>
      <p:sp>
        <p:nvSpPr>
          <p:cNvPr id="10" name="Content Placeholder 9">
            <a:extLst>
              <a:ext uri="{FF2B5EF4-FFF2-40B4-BE49-F238E27FC236}">
                <a16:creationId xmlns:a16="http://schemas.microsoft.com/office/drawing/2014/main" id="{F777A4B4-6FFE-4229-892D-170EC535B9D7}"/>
              </a:ext>
            </a:extLst>
          </p:cNvPr>
          <p:cNvSpPr>
            <a:spLocks noGrp="1"/>
          </p:cNvSpPr>
          <p:nvPr>
            <p:ph sz="quarter" idx="4"/>
          </p:nvPr>
        </p:nvSpPr>
        <p:spPr/>
        <p:txBody>
          <a:bodyPr/>
          <a:lstStyle/>
          <a:p>
            <a:endParaRPr lang="en-US"/>
          </a:p>
        </p:txBody>
      </p:sp>
      <p:sp>
        <p:nvSpPr>
          <p:cNvPr id="12" name="Text Placeholder 11">
            <a:extLst>
              <a:ext uri="{FF2B5EF4-FFF2-40B4-BE49-F238E27FC236}">
                <a16:creationId xmlns:a16="http://schemas.microsoft.com/office/drawing/2014/main" id="{B19009CF-3CC8-4722-94C0-EB901A733F7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25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F17C-2ECA-45E3-83EE-A100993EB6D6}"/>
              </a:ext>
            </a:extLst>
          </p:cNvPr>
          <p:cNvSpPr>
            <a:spLocks noGrp="1"/>
          </p:cNvSpPr>
          <p:nvPr>
            <p:ph type="title"/>
          </p:nvPr>
        </p:nvSpPr>
        <p:spPr/>
        <p:txBody>
          <a:bodyPr>
            <a:normAutofit/>
          </a:bodyPr>
          <a:lstStyle/>
          <a:p>
            <a:r>
              <a:rPr lang="en-US" sz="4400" dirty="0">
                <a:solidFill>
                  <a:srgbClr val="A50800"/>
                </a:solidFill>
                <a:latin typeface="GillSans-Light"/>
              </a:rPr>
              <a:t>Actor </a:t>
            </a:r>
            <a:r>
              <a:rPr lang="en-US" sz="4400" dirty="0">
                <a:solidFill>
                  <a:srgbClr val="FFFFFF"/>
                </a:solidFill>
                <a:latin typeface="GillSans-Light"/>
              </a:rPr>
              <a:t>Model</a:t>
            </a:r>
            <a:endParaRPr lang="en-US" sz="4400" dirty="0"/>
          </a:p>
        </p:txBody>
      </p:sp>
      <p:sp>
        <p:nvSpPr>
          <p:cNvPr id="4" name="Text Placeholder 3">
            <a:extLst>
              <a:ext uri="{FF2B5EF4-FFF2-40B4-BE49-F238E27FC236}">
                <a16:creationId xmlns:a16="http://schemas.microsoft.com/office/drawing/2014/main" id="{0E02D9E2-55BA-4BE5-B5F2-1D3E2691AB29}"/>
              </a:ext>
            </a:extLst>
          </p:cNvPr>
          <p:cNvSpPr>
            <a:spLocks noGrp="1"/>
          </p:cNvSpPr>
          <p:nvPr>
            <p:ph type="body" idx="1"/>
          </p:nvPr>
        </p:nvSpPr>
        <p:spPr/>
        <p:txBody>
          <a:bodyPr/>
          <a:lstStyle/>
          <a:p>
            <a:r>
              <a:rPr lang="en-US" dirty="0"/>
              <a:t>Carl Hewitt’s definition</a:t>
            </a:r>
          </a:p>
        </p:txBody>
      </p:sp>
      <p:sp>
        <p:nvSpPr>
          <p:cNvPr id="5" name="Content Placeholder 4">
            <a:extLst>
              <a:ext uri="{FF2B5EF4-FFF2-40B4-BE49-F238E27FC236}">
                <a16:creationId xmlns:a16="http://schemas.microsoft.com/office/drawing/2014/main" id="{E948F3DE-5151-434D-A4AD-1689EB3D7F0A}"/>
              </a:ext>
            </a:extLst>
          </p:cNvPr>
          <p:cNvSpPr>
            <a:spLocks noGrp="1"/>
          </p:cNvSpPr>
          <p:nvPr>
            <p:ph sz="half" idx="2"/>
          </p:nvPr>
        </p:nvSpPr>
        <p:spPr/>
        <p:txBody>
          <a:bodyPr>
            <a:normAutofit lnSpcReduction="10000"/>
          </a:bodyPr>
          <a:lstStyle/>
          <a:p>
            <a:r>
              <a:rPr lang="en-US" dirty="0"/>
              <a:t>The fundamental unit of computation that embodies:</a:t>
            </a:r>
          </a:p>
          <a:p>
            <a:pPr lvl="1"/>
            <a:r>
              <a:rPr lang="en-US" dirty="0"/>
              <a:t>Processing</a:t>
            </a:r>
          </a:p>
          <a:p>
            <a:pPr lvl="1"/>
            <a:r>
              <a:rPr lang="en-US" dirty="0"/>
              <a:t>Storage</a:t>
            </a:r>
          </a:p>
          <a:p>
            <a:pPr lvl="1"/>
            <a:r>
              <a:rPr lang="en-US" dirty="0"/>
              <a:t>Communication</a:t>
            </a:r>
          </a:p>
          <a:p>
            <a:r>
              <a:rPr lang="en-US" dirty="0"/>
              <a:t>axioms(When an Actor receives a message):</a:t>
            </a:r>
          </a:p>
          <a:p>
            <a:pPr lvl="1"/>
            <a:r>
              <a:rPr lang="en-US" dirty="0"/>
              <a:t>Create new Actors</a:t>
            </a:r>
          </a:p>
          <a:p>
            <a:pPr lvl="1"/>
            <a:r>
              <a:rPr lang="en-US" dirty="0"/>
              <a:t>Send messages to Actors it knows</a:t>
            </a:r>
          </a:p>
          <a:p>
            <a:pPr lvl="1"/>
            <a:r>
              <a:rPr lang="en-US" dirty="0"/>
              <a:t>Designate how it should handle the next message it receives</a:t>
            </a:r>
          </a:p>
        </p:txBody>
      </p:sp>
      <p:sp>
        <p:nvSpPr>
          <p:cNvPr id="6" name="Text Placeholder 5">
            <a:extLst>
              <a:ext uri="{FF2B5EF4-FFF2-40B4-BE49-F238E27FC236}">
                <a16:creationId xmlns:a16="http://schemas.microsoft.com/office/drawing/2014/main" id="{0E81AD83-A060-4015-A839-1A9D37688372}"/>
              </a:ext>
            </a:extLst>
          </p:cNvPr>
          <p:cNvSpPr>
            <a:spLocks noGrp="1"/>
          </p:cNvSpPr>
          <p:nvPr>
            <p:ph type="body" sz="quarter" idx="3"/>
          </p:nvPr>
        </p:nvSpPr>
        <p:spPr/>
        <p:txBody>
          <a:bodyPr/>
          <a:lstStyle/>
          <a:p>
            <a:r>
              <a:rPr lang="en-US" dirty="0"/>
              <a:t>AKKA</a:t>
            </a:r>
          </a:p>
        </p:txBody>
      </p:sp>
      <p:sp>
        <p:nvSpPr>
          <p:cNvPr id="7" name="Content Placeholder 6">
            <a:extLst>
              <a:ext uri="{FF2B5EF4-FFF2-40B4-BE49-F238E27FC236}">
                <a16:creationId xmlns:a16="http://schemas.microsoft.com/office/drawing/2014/main" id="{4651CEF1-9E29-4853-90CC-B6292338CB55}"/>
              </a:ext>
            </a:extLst>
          </p:cNvPr>
          <p:cNvSpPr>
            <a:spLocks noGrp="1"/>
          </p:cNvSpPr>
          <p:nvPr>
            <p:ph sz="quarter" idx="4"/>
          </p:nvPr>
        </p:nvSpPr>
        <p:spPr/>
        <p:txBody>
          <a:bodyPr/>
          <a:lstStyle/>
          <a:p>
            <a:r>
              <a:rPr lang="en-US" dirty="0"/>
              <a:t>Actor operations</a:t>
            </a:r>
          </a:p>
          <a:p>
            <a:pPr lvl="1"/>
            <a:r>
              <a:rPr lang="en-US" dirty="0"/>
              <a:t>CREATE</a:t>
            </a:r>
          </a:p>
          <a:p>
            <a:pPr lvl="1"/>
            <a:r>
              <a:rPr lang="en-US" dirty="0"/>
              <a:t>SEND</a:t>
            </a:r>
          </a:p>
          <a:p>
            <a:pPr lvl="1"/>
            <a:r>
              <a:rPr lang="en-US" dirty="0"/>
              <a:t>BECOME</a:t>
            </a:r>
          </a:p>
          <a:p>
            <a:pPr lvl="1"/>
            <a:r>
              <a:rPr lang="en-US" dirty="0"/>
              <a:t>SUPERVISE</a:t>
            </a:r>
          </a:p>
        </p:txBody>
      </p:sp>
    </p:spTree>
    <p:extLst>
      <p:ext uri="{BB962C8B-B14F-4D97-AF65-F5344CB8AC3E}">
        <p14:creationId xmlns:p14="http://schemas.microsoft.com/office/powerpoint/2010/main" val="15302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1" end="1"/>
                                            </p:txEl>
                                          </p:spTgt>
                                        </p:tgtEl>
                                        <p:attrNameLst>
                                          <p:attrName>style.visibility</p:attrName>
                                        </p:attrNameLst>
                                      </p:cBhvr>
                                      <p:to>
                                        <p:strVal val="visible"/>
                                      </p:to>
                                    </p:set>
                                    <p:animEffect transition="in" filter="fade">
                                      <p:cBhvr>
                                        <p:cTn id="36" dur="500"/>
                                        <p:tgtEl>
                                          <p:spTgt spid="7">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Effect transition="in" filter="fade">
                                      <p:cBhvr>
                                        <p:cTn id="39" dur="500"/>
                                        <p:tgtEl>
                                          <p:spTgt spid="7">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Effect transition="in" filter="fade">
                                      <p:cBhvr>
                                        <p:cTn id="45" dur="500"/>
                                        <p:tgtEl>
                                          <p:spTgt spid="7">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animEffect transition="in" filter="fade">
                                      <p:cBhvr>
                                        <p:cTn id="4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9B8F-26C8-4DF2-9860-513F7409B074}"/>
              </a:ext>
            </a:extLst>
          </p:cNvPr>
          <p:cNvSpPr>
            <a:spLocks noGrp="1"/>
          </p:cNvSpPr>
          <p:nvPr>
            <p:ph type="title"/>
          </p:nvPr>
        </p:nvSpPr>
        <p:spPr/>
        <p:txBody>
          <a:bodyPr/>
          <a:lstStyle/>
          <a:p>
            <a:r>
              <a:rPr lang="en-US" b="1" dirty="0"/>
              <a:t>Stateful vs. Stateless</a:t>
            </a:r>
            <a:endParaRPr lang="en-US" dirty="0"/>
          </a:p>
        </p:txBody>
      </p:sp>
      <p:sp>
        <p:nvSpPr>
          <p:cNvPr id="3" name="Content Placeholder 2">
            <a:extLst>
              <a:ext uri="{FF2B5EF4-FFF2-40B4-BE49-F238E27FC236}">
                <a16:creationId xmlns:a16="http://schemas.microsoft.com/office/drawing/2014/main" id="{BB7F4D41-6C1B-4FC2-B4EF-021C0501613F}"/>
              </a:ext>
            </a:extLst>
          </p:cNvPr>
          <p:cNvSpPr>
            <a:spLocks noGrp="1"/>
          </p:cNvSpPr>
          <p:nvPr>
            <p:ph idx="1"/>
          </p:nvPr>
        </p:nvSpPr>
        <p:spPr/>
        <p:txBody>
          <a:bodyPr>
            <a:normAutofit/>
          </a:bodyPr>
          <a:lstStyle/>
          <a:p>
            <a:pPr marL="45720" indent="0" algn="ctr">
              <a:buNone/>
            </a:pPr>
            <a:r>
              <a:rPr lang="en-US" sz="3200" b="1" dirty="0"/>
              <a:t>Applications in Stateful react by the current state</a:t>
            </a:r>
          </a:p>
          <a:p>
            <a:pPr marL="45720" indent="0" algn="ctr">
              <a:buNone/>
            </a:pPr>
            <a:r>
              <a:rPr lang="en-US" sz="3200" b="1" dirty="0"/>
              <a:t>BUT</a:t>
            </a:r>
          </a:p>
          <a:p>
            <a:pPr marL="45720" indent="0" algn="ctr">
              <a:buNone/>
            </a:pPr>
            <a:r>
              <a:rPr lang="en-US" sz="3200" b="1" dirty="0"/>
              <a:t>Stateless applications act independently with taking into consideration previous/next request.</a:t>
            </a:r>
          </a:p>
        </p:txBody>
      </p:sp>
    </p:spTree>
    <p:extLst>
      <p:ext uri="{BB962C8B-B14F-4D97-AF65-F5344CB8AC3E}">
        <p14:creationId xmlns:p14="http://schemas.microsoft.com/office/powerpoint/2010/main" val="4573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2F90-7FB1-4BF1-9751-9C0C405557EB}"/>
              </a:ext>
            </a:extLst>
          </p:cNvPr>
          <p:cNvSpPr>
            <a:spLocks noGrp="1"/>
          </p:cNvSpPr>
          <p:nvPr>
            <p:ph type="title"/>
          </p:nvPr>
        </p:nvSpPr>
        <p:spPr/>
        <p:txBody>
          <a:bodyPr/>
          <a:lstStyle/>
          <a:p>
            <a:r>
              <a:rPr lang="en-US" dirty="0"/>
              <a:t>Define an actor</a:t>
            </a:r>
          </a:p>
        </p:txBody>
      </p:sp>
      <p:pic>
        <p:nvPicPr>
          <p:cNvPr id="5" name="Picture 4">
            <a:extLst>
              <a:ext uri="{FF2B5EF4-FFF2-40B4-BE49-F238E27FC236}">
                <a16:creationId xmlns:a16="http://schemas.microsoft.com/office/drawing/2014/main" id="{F6E05F64-C55F-4F92-B5B6-64725C064AE0}"/>
              </a:ext>
            </a:extLst>
          </p:cNvPr>
          <p:cNvPicPr>
            <a:picLocks noChangeAspect="1"/>
          </p:cNvPicPr>
          <p:nvPr/>
        </p:nvPicPr>
        <p:blipFill>
          <a:blip r:embed="rId3"/>
          <a:stretch>
            <a:fillRect/>
          </a:stretch>
        </p:blipFill>
        <p:spPr>
          <a:xfrm>
            <a:off x="1882570" y="2239924"/>
            <a:ext cx="8157917" cy="3924640"/>
          </a:xfrm>
          <a:prstGeom prst="rect">
            <a:avLst/>
          </a:prstGeom>
          <a:effectLst>
            <a:softEdge rad="0"/>
          </a:effectLst>
        </p:spPr>
      </p:pic>
      <p:sp>
        <p:nvSpPr>
          <p:cNvPr id="8" name="Speech Bubble: Rectangle 7">
            <a:extLst>
              <a:ext uri="{FF2B5EF4-FFF2-40B4-BE49-F238E27FC236}">
                <a16:creationId xmlns:a16="http://schemas.microsoft.com/office/drawing/2014/main" id="{0E59FCCB-B9D3-4F58-A253-8EBB94E1769A}"/>
              </a:ext>
            </a:extLst>
          </p:cNvPr>
          <p:cNvSpPr/>
          <p:nvPr/>
        </p:nvSpPr>
        <p:spPr>
          <a:xfrm>
            <a:off x="4394498" y="1084072"/>
            <a:ext cx="3324114" cy="798516"/>
          </a:xfrm>
          <a:prstGeom prst="wedgeRectCallout">
            <a:avLst>
              <a:gd name="adj1" fmla="val -59726"/>
              <a:gd name="adj2" fmla="val 101423"/>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Define the message(s) the Actor</a:t>
            </a:r>
          </a:p>
          <a:p>
            <a:r>
              <a:rPr lang="en-US" dirty="0"/>
              <a:t>should be able to respond to</a:t>
            </a:r>
          </a:p>
        </p:txBody>
      </p:sp>
      <p:sp>
        <p:nvSpPr>
          <p:cNvPr id="10" name="Speech Bubble: Rectangle 9">
            <a:extLst>
              <a:ext uri="{FF2B5EF4-FFF2-40B4-BE49-F238E27FC236}">
                <a16:creationId xmlns:a16="http://schemas.microsoft.com/office/drawing/2014/main" id="{2D8E1648-0476-4E4A-BF11-B5CB54FC1CD8}"/>
              </a:ext>
            </a:extLst>
          </p:cNvPr>
          <p:cNvSpPr/>
          <p:nvPr/>
        </p:nvSpPr>
        <p:spPr>
          <a:xfrm>
            <a:off x="3883509" y="2596118"/>
            <a:ext cx="3286462" cy="487740"/>
          </a:xfrm>
          <a:prstGeom prst="wedgeRectCallout">
            <a:avLst>
              <a:gd name="adj1" fmla="val -44178"/>
              <a:gd name="adj2" fmla="val 113554"/>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Define the Actor class</a:t>
            </a:r>
          </a:p>
        </p:txBody>
      </p:sp>
      <p:sp>
        <p:nvSpPr>
          <p:cNvPr id="12" name="Speech Bubble: Rectangle 11">
            <a:extLst>
              <a:ext uri="{FF2B5EF4-FFF2-40B4-BE49-F238E27FC236}">
                <a16:creationId xmlns:a16="http://schemas.microsoft.com/office/drawing/2014/main" id="{C18EEBA0-6D93-4860-A819-20D426F18700}"/>
              </a:ext>
            </a:extLst>
          </p:cNvPr>
          <p:cNvSpPr/>
          <p:nvPr/>
        </p:nvSpPr>
        <p:spPr>
          <a:xfrm>
            <a:off x="4394498" y="3278629"/>
            <a:ext cx="3286462" cy="487740"/>
          </a:xfrm>
          <a:prstGeom prst="wedgeRectCallout">
            <a:avLst>
              <a:gd name="adj1" fmla="val -44178"/>
              <a:gd name="adj2" fmla="val 113554"/>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Define the Actor’s behavior</a:t>
            </a:r>
          </a:p>
        </p:txBody>
      </p:sp>
    </p:spTree>
    <p:extLst>
      <p:ext uri="{BB962C8B-B14F-4D97-AF65-F5344CB8AC3E}">
        <p14:creationId xmlns:p14="http://schemas.microsoft.com/office/powerpoint/2010/main" val="354731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9B417-46DE-4AD0-9FE9-B0A474583344}"/>
              </a:ext>
            </a:extLst>
          </p:cNvPr>
          <p:cNvSpPr>
            <a:spLocks noGrp="1"/>
          </p:cNvSpPr>
          <p:nvPr>
            <p:ph type="title"/>
          </p:nvPr>
        </p:nvSpPr>
        <p:spPr/>
        <p:txBody>
          <a:bodyPr>
            <a:normAutofit/>
          </a:bodyPr>
          <a:lstStyle/>
          <a:p>
            <a:r>
              <a:rPr lang="en-US" dirty="0"/>
              <a:t>CREATE</a:t>
            </a:r>
          </a:p>
        </p:txBody>
      </p:sp>
      <p:sp>
        <p:nvSpPr>
          <p:cNvPr id="12" name="Content Placeholder 11">
            <a:extLst>
              <a:ext uri="{FF2B5EF4-FFF2-40B4-BE49-F238E27FC236}">
                <a16:creationId xmlns:a16="http://schemas.microsoft.com/office/drawing/2014/main" id="{222C68B4-1A8D-4051-87E1-F2511F681555}"/>
              </a:ext>
            </a:extLst>
          </p:cNvPr>
          <p:cNvSpPr>
            <a:spLocks noGrp="1"/>
          </p:cNvSpPr>
          <p:nvPr>
            <p:ph idx="1"/>
          </p:nvPr>
        </p:nvSpPr>
        <p:spPr>
          <a:xfrm>
            <a:off x="1341120" y="1901953"/>
            <a:ext cx="8727440" cy="3233928"/>
          </a:xfrm>
        </p:spPr>
        <p:txBody>
          <a:bodyPr>
            <a:normAutofit/>
          </a:bodyPr>
          <a:lstStyle/>
          <a:p>
            <a:r>
              <a:rPr lang="en-US" sz="2800" dirty="0"/>
              <a:t>Extremely lightweight (2.7 Million per Gb RAM)</a:t>
            </a:r>
          </a:p>
          <a:p>
            <a:r>
              <a:rPr lang="en-US" sz="2800" dirty="0"/>
              <a:t>Strong encapsulation</a:t>
            </a:r>
          </a:p>
          <a:p>
            <a:r>
              <a:rPr lang="en-US" sz="2800" dirty="0"/>
              <a:t>State &amp; behavior is indistinguishable from each other (will be discussed in next slides)</a:t>
            </a:r>
          </a:p>
          <a:p>
            <a:r>
              <a:rPr lang="en-US" sz="2800" dirty="0"/>
              <a:t>Only way to observe state is by sending an actor a message</a:t>
            </a:r>
          </a:p>
        </p:txBody>
      </p:sp>
    </p:spTree>
    <p:extLst>
      <p:ext uri="{BB962C8B-B14F-4D97-AF65-F5344CB8AC3E}">
        <p14:creationId xmlns:p14="http://schemas.microsoft.com/office/powerpoint/2010/main" val="73270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0907-A119-442A-A367-2B86FF5238C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B8DAA13-4A6F-4CB4-A499-B8B216801F5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D3DEE7B-07F3-471E-A733-1FCD2DF39F04}"/>
              </a:ext>
            </a:extLst>
          </p:cNvPr>
          <p:cNvPicPr>
            <a:picLocks noChangeAspect="1"/>
          </p:cNvPicPr>
          <p:nvPr/>
        </p:nvPicPr>
        <p:blipFill>
          <a:blip r:embed="rId3"/>
          <a:stretch>
            <a:fillRect/>
          </a:stretch>
        </p:blipFill>
        <p:spPr>
          <a:xfrm>
            <a:off x="1969412" y="1124899"/>
            <a:ext cx="8253175" cy="3962743"/>
          </a:xfrm>
          <a:prstGeom prst="rect">
            <a:avLst/>
          </a:prstGeom>
        </p:spPr>
      </p:pic>
      <p:sp>
        <p:nvSpPr>
          <p:cNvPr id="6" name="Speech Bubble: Rectangle 5">
            <a:extLst>
              <a:ext uri="{FF2B5EF4-FFF2-40B4-BE49-F238E27FC236}">
                <a16:creationId xmlns:a16="http://schemas.microsoft.com/office/drawing/2014/main" id="{49B79E2C-06DC-4DA6-9C2C-3CB5C1BBA38F}"/>
              </a:ext>
            </a:extLst>
          </p:cNvPr>
          <p:cNvSpPr/>
          <p:nvPr/>
        </p:nvSpPr>
        <p:spPr>
          <a:xfrm>
            <a:off x="3367143" y="3594896"/>
            <a:ext cx="2468880" cy="444601"/>
          </a:xfrm>
          <a:prstGeom prst="wedgeRectCallout">
            <a:avLst>
              <a:gd name="adj1" fmla="val -44362"/>
              <a:gd name="adj2" fmla="val 10968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an Actor system</a:t>
            </a:r>
          </a:p>
        </p:txBody>
      </p:sp>
      <p:sp>
        <p:nvSpPr>
          <p:cNvPr id="7" name="Speech Bubble: Rectangle 6">
            <a:extLst>
              <a:ext uri="{FF2B5EF4-FFF2-40B4-BE49-F238E27FC236}">
                <a16:creationId xmlns:a16="http://schemas.microsoft.com/office/drawing/2014/main" id="{45905B36-3D29-4929-BB79-17B060C9D24D}"/>
              </a:ext>
            </a:extLst>
          </p:cNvPr>
          <p:cNvSpPr/>
          <p:nvPr/>
        </p:nvSpPr>
        <p:spPr>
          <a:xfrm>
            <a:off x="6988503" y="3817196"/>
            <a:ext cx="2468880" cy="444601"/>
          </a:xfrm>
          <a:prstGeom prst="wedgeRectCallout">
            <a:avLst>
              <a:gd name="adj1" fmla="val -44362"/>
              <a:gd name="adj2" fmla="val 10968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an Actor system</a:t>
            </a:r>
          </a:p>
        </p:txBody>
      </p:sp>
      <p:sp>
        <p:nvSpPr>
          <p:cNvPr id="8" name="Speech Bubble: Rectangle 7">
            <a:extLst>
              <a:ext uri="{FF2B5EF4-FFF2-40B4-BE49-F238E27FC236}">
                <a16:creationId xmlns:a16="http://schemas.microsoft.com/office/drawing/2014/main" id="{E4C36A34-9028-441D-8091-BA15F8ABC9B4}"/>
              </a:ext>
            </a:extLst>
          </p:cNvPr>
          <p:cNvSpPr/>
          <p:nvPr/>
        </p:nvSpPr>
        <p:spPr>
          <a:xfrm>
            <a:off x="5159703" y="5087642"/>
            <a:ext cx="2468880" cy="444601"/>
          </a:xfrm>
          <a:prstGeom prst="wedgeRectCallout">
            <a:avLst>
              <a:gd name="adj1" fmla="val -51334"/>
              <a:gd name="adj2" fmla="val -13227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an Actor system</a:t>
            </a:r>
          </a:p>
        </p:txBody>
      </p:sp>
      <p:sp>
        <p:nvSpPr>
          <p:cNvPr id="9" name="Speech Bubble: Rectangle 8">
            <a:extLst>
              <a:ext uri="{FF2B5EF4-FFF2-40B4-BE49-F238E27FC236}">
                <a16:creationId xmlns:a16="http://schemas.microsoft.com/office/drawing/2014/main" id="{1FDBC6C6-A91F-45E4-8C14-33516BAFDDF9}"/>
              </a:ext>
            </a:extLst>
          </p:cNvPr>
          <p:cNvSpPr/>
          <p:nvPr/>
        </p:nvSpPr>
        <p:spPr>
          <a:xfrm>
            <a:off x="6823551" y="5691186"/>
            <a:ext cx="2468880" cy="444601"/>
          </a:xfrm>
          <a:prstGeom prst="wedgeRectCallout">
            <a:avLst>
              <a:gd name="adj1" fmla="val 53460"/>
              <a:gd name="adj2" fmla="val -26051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an Actor system</a:t>
            </a:r>
          </a:p>
        </p:txBody>
      </p:sp>
      <p:sp>
        <p:nvSpPr>
          <p:cNvPr id="10" name="Speech Bubble: Rectangle 9">
            <a:extLst>
              <a:ext uri="{FF2B5EF4-FFF2-40B4-BE49-F238E27FC236}">
                <a16:creationId xmlns:a16="http://schemas.microsoft.com/office/drawing/2014/main" id="{D5B6BED3-F179-4501-AFA8-4EB484112082}"/>
              </a:ext>
            </a:extLst>
          </p:cNvPr>
          <p:cNvSpPr/>
          <p:nvPr/>
        </p:nvSpPr>
        <p:spPr>
          <a:xfrm>
            <a:off x="702966" y="5378647"/>
            <a:ext cx="2468880" cy="444601"/>
          </a:xfrm>
          <a:prstGeom prst="wedgeRectCallout">
            <a:avLst>
              <a:gd name="adj1" fmla="val 68710"/>
              <a:gd name="adj2" fmla="val -1843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Get an ActorRef back</a:t>
            </a:r>
          </a:p>
        </p:txBody>
      </p:sp>
    </p:spTree>
    <p:extLst>
      <p:ext uri="{BB962C8B-B14F-4D97-AF65-F5344CB8AC3E}">
        <p14:creationId xmlns:p14="http://schemas.microsoft.com/office/powerpoint/2010/main" val="4656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EB61-015E-4F89-9C8E-5C241DF07D58}"/>
              </a:ext>
            </a:extLst>
          </p:cNvPr>
          <p:cNvSpPr>
            <a:spLocks noGrp="1"/>
          </p:cNvSpPr>
          <p:nvPr>
            <p:ph type="title"/>
          </p:nvPr>
        </p:nvSpPr>
        <p:spPr/>
        <p:txBody>
          <a:bodyPr/>
          <a:lstStyle/>
          <a:p>
            <a:r>
              <a:rPr lang="en-US" dirty="0"/>
              <a:t>Actors form hierarchies</a:t>
            </a:r>
          </a:p>
        </p:txBody>
      </p:sp>
      <p:sp>
        <p:nvSpPr>
          <p:cNvPr id="3" name="Content Placeholder 2">
            <a:extLst>
              <a:ext uri="{FF2B5EF4-FFF2-40B4-BE49-F238E27FC236}">
                <a16:creationId xmlns:a16="http://schemas.microsoft.com/office/drawing/2014/main" id="{D746BD78-6F2A-4412-BB14-BFAF5B5BAA2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6095BFB-D4CD-421E-A7EF-4595D046E6DE}"/>
              </a:ext>
            </a:extLst>
          </p:cNvPr>
          <p:cNvPicPr>
            <a:picLocks noChangeAspect="1"/>
          </p:cNvPicPr>
          <p:nvPr/>
        </p:nvPicPr>
        <p:blipFill>
          <a:blip r:embed="rId3"/>
          <a:stretch>
            <a:fillRect/>
          </a:stretch>
        </p:blipFill>
        <p:spPr>
          <a:xfrm>
            <a:off x="2869293" y="1901952"/>
            <a:ext cx="5847987" cy="4089804"/>
          </a:xfrm>
          <a:prstGeom prst="rect">
            <a:avLst/>
          </a:prstGeom>
        </p:spPr>
      </p:pic>
    </p:spTree>
    <p:extLst>
      <p:ext uri="{BB962C8B-B14F-4D97-AF65-F5344CB8AC3E}">
        <p14:creationId xmlns:p14="http://schemas.microsoft.com/office/powerpoint/2010/main" val="344589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F26E-6DC0-4448-8D2E-BC9DA59744A0}"/>
              </a:ext>
            </a:extLst>
          </p:cNvPr>
          <p:cNvSpPr>
            <a:spLocks noGrp="1"/>
          </p:cNvSpPr>
          <p:nvPr>
            <p:ph type="title"/>
          </p:nvPr>
        </p:nvSpPr>
        <p:spPr/>
        <p:txBody>
          <a:bodyPr>
            <a:normAutofit/>
          </a:bodyPr>
          <a:lstStyle/>
          <a:p>
            <a:r>
              <a:rPr lang="en-US" dirty="0"/>
              <a:t>SEND</a:t>
            </a:r>
          </a:p>
        </p:txBody>
      </p:sp>
      <p:sp>
        <p:nvSpPr>
          <p:cNvPr id="3" name="Content Placeholder 2">
            <a:extLst>
              <a:ext uri="{FF2B5EF4-FFF2-40B4-BE49-F238E27FC236}">
                <a16:creationId xmlns:a16="http://schemas.microsoft.com/office/drawing/2014/main" id="{BF1195C5-9279-4CA8-BF7E-ED0EDE925E31}"/>
              </a:ext>
            </a:extLst>
          </p:cNvPr>
          <p:cNvSpPr>
            <a:spLocks noGrp="1"/>
          </p:cNvSpPr>
          <p:nvPr>
            <p:ph idx="1"/>
          </p:nvPr>
        </p:nvSpPr>
        <p:spPr>
          <a:xfrm>
            <a:off x="1341120" y="1993773"/>
            <a:ext cx="9509760" cy="4127627"/>
          </a:xfrm>
        </p:spPr>
        <p:txBody>
          <a:bodyPr>
            <a:normAutofit/>
          </a:bodyPr>
          <a:lstStyle/>
          <a:p>
            <a:r>
              <a:rPr lang="en-US" sz="2800" dirty="0"/>
              <a:t>Asynchronous and Non-blocking - Fire-forget</a:t>
            </a:r>
          </a:p>
          <a:p>
            <a:r>
              <a:rPr lang="en-US" sz="2800" dirty="0"/>
              <a:t>Everything happens Reactively</a:t>
            </a:r>
          </a:p>
          <a:p>
            <a:pPr lvl="1"/>
            <a:r>
              <a:rPr lang="en-US" sz="2400" dirty="0"/>
              <a:t>An Actor is passive until a message is sent to it,                                                                                        which triggers something within the Actor</a:t>
            </a:r>
          </a:p>
          <a:p>
            <a:r>
              <a:rPr lang="en-US" sz="2800" dirty="0"/>
              <a:t>EVERYTHING is asynchronous and lockless</a:t>
            </a:r>
          </a:p>
          <a:p>
            <a:pPr lvl="1"/>
            <a:endParaRPr lang="en-US" sz="2400" dirty="0"/>
          </a:p>
        </p:txBody>
      </p:sp>
      <p:pic>
        <p:nvPicPr>
          <p:cNvPr id="4" name="Picture 3">
            <a:extLst>
              <a:ext uri="{FF2B5EF4-FFF2-40B4-BE49-F238E27FC236}">
                <a16:creationId xmlns:a16="http://schemas.microsoft.com/office/drawing/2014/main" id="{13098AC1-AB17-430D-9C62-7553EE6997AB}"/>
              </a:ext>
            </a:extLst>
          </p:cNvPr>
          <p:cNvPicPr>
            <a:picLocks noChangeAspect="1"/>
          </p:cNvPicPr>
          <p:nvPr/>
        </p:nvPicPr>
        <p:blipFill>
          <a:blip r:embed="rId3"/>
          <a:stretch>
            <a:fillRect/>
          </a:stretch>
        </p:blipFill>
        <p:spPr>
          <a:xfrm>
            <a:off x="8342119" y="1700784"/>
            <a:ext cx="3421677" cy="3334039"/>
          </a:xfrm>
          <a:prstGeom prst="rect">
            <a:avLst/>
          </a:prstGeom>
        </p:spPr>
      </p:pic>
    </p:spTree>
    <p:extLst>
      <p:ext uri="{BB962C8B-B14F-4D97-AF65-F5344CB8AC3E}">
        <p14:creationId xmlns:p14="http://schemas.microsoft.com/office/powerpoint/2010/main" val="199229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3A29-F5E8-4A8C-8E07-5B1882E25D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871C57-BEF3-484E-BA87-C4C751097C5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C7F0046-9951-4D09-8500-31176BC9F146}"/>
              </a:ext>
            </a:extLst>
          </p:cNvPr>
          <p:cNvPicPr>
            <a:picLocks noChangeAspect="1"/>
          </p:cNvPicPr>
          <p:nvPr/>
        </p:nvPicPr>
        <p:blipFill>
          <a:blip r:embed="rId3"/>
          <a:stretch>
            <a:fillRect/>
          </a:stretch>
        </p:blipFill>
        <p:spPr>
          <a:xfrm>
            <a:off x="1952266" y="1262506"/>
            <a:ext cx="8287468" cy="3977985"/>
          </a:xfrm>
          <a:prstGeom prst="rect">
            <a:avLst/>
          </a:prstGeom>
        </p:spPr>
      </p:pic>
    </p:spTree>
    <p:extLst>
      <p:ext uri="{BB962C8B-B14F-4D97-AF65-F5344CB8AC3E}">
        <p14:creationId xmlns:p14="http://schemas.microsoft.com/office/powerpoint/2010/main" val="119332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0C4F-5427-4AD3-9EC9-C8BF98726D16}"/>
              </a:ext>
            </a:extLst>
          </p:cNvPr>
          <p:cNvSpPr>
            <a:spLocks noGrp="1"/>
          </p:cNvSpPr>
          <p:nvPr>
            <p:ph type="title"/>
          </p:nvPr>
        </p:nvSpPr>
        <p:spPr/>
        <p:txBody>
          <a:bodyPr>
            <a:normAutofit/>
          </a:bodyPr>
          <a:lstStyle/>
          <a:p>
            <a:r>
              <a:rPr lang="en-US" dirty="0"/>
              <a:t>Throughput</a:t>
            </a:r>
          </a:p>
        </p:txBody>
      </p:sp>
      <p:sp>
        <p:nvSpPr>
          <p:cNvPr id="3" name="Content Placeholder 2">
            <a:extLst>
              <a:ext uri="{FF2B5EF4-FFF2-40B4-BE49-F238E27FC236}">
                <a16:creationId xmlns:a16="http://schemas.microsoft.com/office/drawing/2014/main" id="{5E2D255E-F43B-496E-9F7D-95B92C466F4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BCA0E22-7603-4766-9DDA-3AC1A8412E41}"/>
              </a:ext>
            </a:extLst>
          </p:cNvPr>
          <p:cNvPicPr>
            <a:picLocks noChangeAspect="1"/>
          </p:cNvPicPr>
          <p:nvPr/>
        </p:nvPicPr>
        <p:blipFill rotWithShape="1">
          <a:blip r:embed="rId3"/>
          <a:srcRect t="21662"/>
          <a:stretch/>
        </p:blipFill>
        <p:spPr>
          <a:xfrm>
            <a:off x="2118359" y="1842160"/>
            <a:ext cx="7391401" cy="4187419"/>
          </a:xfrm>
          <a:prstGeom prst="rect">
            <a:avLst/>
          </a:prstGeom>
        </p:spPr>
      </p:pic>
    </p:spTree>
    <p:extLst>
      <p:ext uri="{BB962C8B-B14F-4D97-AF65-F5344CB8AC3E}">
        <p14:creationId xmlns:p14="http://schemas.microsoft.com/office/powerpoint/2010/main" val="336836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F7A8-100E-44F5-8239-05852DE4F215}"/>
              </a:ext>
            </a:extLst>
          </p:cNvPr>
          <p:cNvSpPr>
            <a:spLocks noGrp="1"/>
          </p:cNvSpPr>
          <p:nvPr>
            <p:ph type="title"/>
          </p:nvPr>
        </p:nvSpPr>
        <p:spPr/>
        <p:txBody>
          <a:bodyPr>
            <a:normAutofit/>
          </a:bodyPr>
          <a:lstStyle/>
          <a:p>
            <a:r>
              <a:rPr lang="en-US" dirty="0"/>
              <a:t>BECOME</a:t>
            </a:r>
          </a:p>
        </p:txBody>
      </p:sp>
      <p:sp>
        <p:nvSpPr>
          <p:cNvPr id="3" name="Content Placeholder 2">
            <a:extLst>
              <a:ext uri="{FF2B5EF4-FFF2-40B4-BE49-F238E27FC236}">
                <a16:creationId xmlns:a16="http://schemas.microsoft.com/office/drawing/2014/main" id="{24BE27CF-2569-4677-849E-29D34CDEBF96}"/>
              </a:ext>
            </a:extLst>
          </p:cNvPr>
          <p:cNvSpPr>
            <a:spLocks noGrp="1"/>
          </p:cNvSpPr>
          <p:nvPr>
            <p:ph idx="1"/>
          </p:nvPr>
        </p:nvSpPr>
        <p:spPr/>
        <p:txBody>
          <a:bodyPr>
            <a:normAutofit/>
          </a:bodyPr>
          <a:lstStyle/>
          <a:p>
            <a:r>
              <a:rPr lang="en-US" sz="2800" dirty="0"/>
              <a:t>dynamically redefines Actor’s behavior</a:t>
            </a:r>
          </a:p>
          <a:p>
            <a:r>
              <a:rPr lang="en-US" sz="2800" dirty="0"/>
              <a:t>Triggered reactively by receive of message</a:t>
            </a:r>
          </a:p>
          <a:p>
            <a:r>
              <a:rPr lang="en-US" sz="2800" dirty="0"/>
              <a:t>Will now react differently to the messages it receives</a:t>
            </a:r>
          </a:p>
          <a:p>
            <a:r>
              <a:rPr lang="en-US" sz="2800" dirty="0"/>
              <a:t>Behaviors are stacked &amp; can be pushed and popped </a:t>
            </a:r>
          </a:p>
        </p:txBody>
      </p:sp>
    </p:spTree>
    <p:extLst>
      <p:ext uri="{BB962C8B-B14F-4D97-AF65-F5344CB8AC3E}">
        <p14:creationId xmlns:p14="http://schemas.microsoft.com/office/powerpoint/2010/main" val="26197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D42B-DC13-4A02-A77F-C3EA93C61D06}"/>
              </a:ext>
            </a:extLst>
          </p:cNvPr>
          <p:cNvSpPr>
            <a:spLocks noGrp="1"/>
          </p:cNvSpPr>
          <p:nvPr>
            <p:ph type="title"/>
          </p:nvPr>
        </p:nvSpPr>
        <p:spPr/>
        <p:txBody>
          <a:bodyPr>
            <a:normAutofit/>
          </a:bodyPr>
          <a:lstStyle/>
          <a:p>
            <a:r>
              <a:rPr lang="en-US" dirty="0"/>
              <a:t>Why BECOME?</a:t>
            </a:r>
          </a:p>
        </p:txBody>
      </p:sp>
      <p:sp>
        <p:nvSpPr>
          <p:cNvPr id="3" name="Content Placeholder 2">
            <a:extLst>
              <a:ext uri="{FF2B5EF4-FFF2-40B4-BE49-F238E27FC236}">
                <a16:creationId xmlns:a16="http://schemas.microsoft.com/office/drawing/2014/main" id="{D305CCF4-C25D-4A3A-A745-7B555BA91349}"/>
              </a:ext>
            </a:extLst>
          </p:cNvPr>
          <p:cNvSpPr>
            <a:spLocks noGrp="1"/>
          </p:cNvSpPr>
          <p:nvPr>
            <p:ph idx="1"/>
          </p:nvPr>
        </p:nvSpPr>
        <p:spPr/>
        <p:txBody>
          <a:bodyPr>
            <a:normAutofit/>
          </a:bodyPr>
          <a:lstStyle/>
          <a:p>
            <a:r>
              <a:rPr lang="en-US" sz="2800" dirty="0"/>
              <a:t>Let a highly contended Actor adaptively transform himself into an Actor Pool or a Router</a:t>
            </a:r>
          </a:p>
          <a:p>
            <a:r>
              <a:rPr lang="en-US" sz="2800" dirty="0"/>
              <a:t>Implement an FSM (Finite State Machine)</a:t>
            </a:r>
          </a:p>
          <a:p>
            <a:r>
              <a:rPr lang="en-US" sz="2800" dirty="0"/>
              <a:t>Implement graceful degradation</a:t>
            </a:r>
          </a:p>
          <a:p>
            <a:r>
              <a:rPr lang="en-US" sz="2800" dirty="0"/>
              <a:t>Become whatever the Master currently needs</a:t>
            </a:r>
          </a:p>
        </p:txBody>
      </p:sp>
    </p:spTree>
    <p:extLst>
      <p:ext uri="{BB962C8B-B14F-4D97-AF65-F5344CB8AC3E}">
        <p14:creationId xmlns:p14="http://schemas.microsoft.com/office/powerpoint/2010/main" val="19022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4340-43E5-4D91-8F6D-C2882603CA52}"/>
              </a:ext>
            </a:extLst>
          </p:cNvPr>
          <p:cNvSpPr>
            <a:spLocks noGrp="1"/>
          </p:cNvSpPr>
          <p:nvPr>
            <p:ph type="title"/>
          </p:nvPr>
        </p:nvSpPr>
        <p:spPr>
          <a:xfrm>
            <a:off x="1093695" y="354405"/>
            <a:ext cx="9509760" cy="1233424"/>
          </a:xfrm>
        </p:spPr>
        <p:txBody>
          <a:bodyPr/>
          <a:lstStyle/>
          <a:p>
            <a:r>
              <a:rPr lang="en-US" dirty="0"/>
              <a:t>Encapsulating State in Actors</a:t>
            </a:r>
          </a:p>
        </p:txBody>
      </p:sp>
      <p:sp>
        <p:nvSpPr>
          <p:cNvPr id="3" name="Content Placeholder 2">
            <a:extLst>
              <a:ext uri="{FF2B5EF4-FFF2-40B4-BE49-F238E27FC236}">
                <a16:creationId xmlns:a16="http://schemas.microsoft.com/office/drawing/2014/main" id="{E9CA4050-E22B-411A-8D08-4B267DF5B390}"/>
              </a:ext>
            </a:extLst>
          </p:cNvPr>
          <p:cNvSpPr>
            <a:spLocks noGrp="1"/>
          </p:cNvSpPr>
          <p:nvPr>
            <p:ph idx="1"/>
          </p:nvPr>
        </p:nvSpPr>
        <p:spPr/>
        <p:txBody>
          <a:bodyPr/>
          <a:lstStyle/>
          <a:p>
            <a:pPr marL="45720" indent="0">
              <a:buNone/>
            </a:pPr>
            <a:r>
              <a:rPr lang="en-US" sz="2800" dirty="0"/>
              <a:t>One of the key features of actors is their ability to manage state in a thread-safe manner. This is an important feature to understand, but you also need to be aware that there is more than one way to manage that state</a:t>
            </a:r>
          </a:p>
          <a:p>
            <a:endParaRPr lang="en-US" sz="2800" dirty="0"/>
          </a:p>
          <a:p>
            <a:pPr lvl="1"/>
            <a:endParaRPr lang="en-US" sz="2600" dirty="0"/>
          </a:p>
          <a:p>
            <a:pPr lvl="1"/>
            <a:endParaRPr lang="en-US" dirty="0"/>
          </a:p>
        </p:txBody>
      </p:sp>
    </p:spTree>
    <p:extLst>
      <p:ext uri="{BB962C8B-B14F-4D97-AF65-F5344CB8AC3E}">
        <p14:creationId xmlns:p14="http://schemas.microsoft.com/office/powerpoint/2010/main" val="20742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94A89-936B-44A6-B8FB-D2918661BEBD}"/>
              </a:ext>
            </a:extLst>
          </p:cNvPr>
          <p:cNvSpPr>
            <a:spLocks noGrp="1"/>
          </p:cNvSpPr>
          <p:nvPr>
            <p:ph idx="1"/>
          </p:nvPr>
        </p:nvSpPr>
        <p:spPr>
          <a:xfrm>
            <a:off x="1264922" y="1102070"/>
            <a:ext cx="9509760" cy="3993950"/>
          </a:xfrm>
        </p:spPr>
        <p:txBody>
          <a:bodyPr>
            <a:normAutofit/>
          </a:bodyPr>
          <a:lstStyle/>
          <a:p>
            <a:endParaRPr lang="en-US" sz="3200" dirty="0"/>
          </a:p>
          <a:p>
            <a:r>
              <a:rPr lang="en-US" sz="3200" dirty="0"/>
              <a:t>Serverless architecture</a:t>
            </a:r>
          </a:p>
          <a:p>
            <a:pPr lvl="1"/>
            <a:r>
              <a:rPr lang="en-US" sz="2800" i="1" dirty="0"/>
              <a:t>BaaS (Backend as a Service)</a:t>
            </a:r>
          </a:p>
          <a:p>
            <a:pPr lvl="1"/>
            <a:r>
              <a:rPr lang="en-US" sz="2800" i="1" dirty="0"/>
              <a:t>FaaS(Function as a Service)</a:t>
            </a:r>
            <a:endParaRPr lang="en-US" sz="2800" dirty="0"/>
          </a:p>
          <a:p>
            <a:r>
              <a:rPr lang="en-US" sz="3200" dirty="0"/>
              <a:t>Actor model</a:t>
            </a:r>
          </a:p>
        </p:txBody>
      </p:sp>
    </p:spTree>
    <p:extLst>
      <p:ext uri="{BB962C8B-B14F-4D97-AF65-F5344CB8AC3E}">
        <p14:creationId xmlns:p14="http://schemas.microsoft.com/office/powerpoint/2010/main" val="11483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C7CE-CA08-4BCB-A9DE-F8CFCC12A3B0}"/>
              </a:ext>
            </a:extLst>
          </p:cNvPr>
          <p:cNvSpPr>
            <a:spLocks noGrp="1"/>
          </p:cNvSpPr>
          <p:nvPr>
            <p:ph type="title"/>
          </p:nvPr>
        </p:nvSpPr>
        <p:spPr/>
        <p:txBody>
          <a:bodyPr/>
          <a:lstStyle/>
          <a:p>
            <a:r>
              <a:rPr lang="en-US" dirty="0"/>
              <a:t>Encapsulating State in Actors (Cont’d)</a:t>
            </a:r>
          </a:p>
        </p:txBody>
      </p:sp>
      <p:sp>
        <p:nvSpPr>
          <p:cNvPr id="3" name="Content Placeholder 2">
            <a:extLst>
              <a:ext uri="{FF2B5EF4-FFF2-40B4-BE49-F238E27FC236}">
                <a16:creationId xmlns:a16="http://schemas.microsoft.com/office/drawing/2014/main" id="{7A79CE22-48A0-4FEA-9CE1-68F95C252A75}"/>
              </a:ext>
            </a:extLst>
          </p:cNvPr>
          <p:cNvSpPr>
            <a:spLocks noGrp="1"/>
          </p:cNvSpPr>
          <p:nvPr>
            <p:ph idx="1"/>
          </p:nvPr>
        </p:nvSpPr>
        <p:spPr/>
        <p:txBody>
          <a:bodyPr/>
          <a:lstStyle/>
          <a:p>
            <a:r>
              <a:rPr lang="en-US" sz="2800" dirty="0"/>
              <a:t>Encapsulating State by Using Fields</a:t>
            </a:r>
          </a:p>
          <a:p>
            <a:pPr lvl="1"/>
            <a:r>
              <a:rPr lang="en-US" sz="2400" dirty="0"/>
              <a:t> The simplest option for managing state is including the state in mutable private </a:t>
            </a:r>
            <a:r>
              <a:rPr lang="en-US" sz="2400" i="1" dirty="0"/>
              <a:t>fields</a:t>
            </a:r>
            <a:r>
              <a:rPr lang="en-US" sz="2400" dirty="0"/>
              <a:t> inside the actor</a:t>
            </a:r>
          </a:p>
        </p:txBody>
      </p:sp>
      <p:pic>
        <p:nvPicPr>
          <p:cNvPr id="4" name="Picture 3">
            <a:extLst>
              <a:ext uri="{FF2B5EF4-FFF2-40B4-BE49-F238E27FC236}">
                <a16:creationId xmlns:a16="http://schemas.microsoft.com/office/drawing/2014/main" id="{5C4E8534-71ED-4BF9-AB87-AB0EEA62F0D8}"/>
              </a:ext>
            </a:extLst>
          </p:cNvPr>
          <p:cNvPicPr>
            <a:picLocks noChangeAspect="1"/>
          </p:cNvPicPr>
          <p:nvPr/>
        </p:nvPicPr>
        <p:blipFill>
          <a:blip r:embed="rId3"/>
          <a:stretch>
            <a:fillRect/>
          </a:stretch>
        </p:blipFill>
        <p:spPr>
          <a:xfrm>
            <a:off x="6825056" y="2805880"/>
            <a:ext cx="3972036" cy="3424867"/>
          </a:xfrm>
          <a:prstGeom prst="rect">
            <a:avLst/>
          </a:prstGeom>
        </p:spPr>
      </p:pic>
    </p:spTree>
    <p:extLst>
      <p:ext uri="{BB962C8B-B14F-4D97-AF65-F5344CB8AC3E}">
        <p14:creationId xmlns:p14="http://schemas.microsoft.com/office/powerpoint/2010/main" val="2542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C7CE-CA08-4BCB-A9DE-F8CFCC12A3B0}"/>
              </a:ext>
            </a:extLst>
          </p:cNvPr>
          <p:cNvSpPr>
            <a:spLocks noGrp="1"/>
          </p:cNvSpPr>
          <p:nvPr>
            <p:ph type="title"/>
          </p:nvPr>
        </p:nvSpPr>
        <p:spPr/>
        <p:txBody>
          <a:bodyPr/>
          <a:lstStyle/>
          <a:p>
            <a:r>
              <a:rPr lang="en-US" dirty="0"/>
              <a:t>Encapsulating State in Actors (Cont’d)</a:t>
            </a:r>
          </a:p>
        </p:txBody>
      </p:sp>
      <p:sp>
        <p:nvSpPr>
          <p:cNvPr id="6" name="Content Placeholder 2">
            <a:extLst>
              <a:ext uri="{FF2B5EF4-FFF2-40B4-BE49-F238E27FC236}">
                <a16:creationId xmlns:a16="http://schemas.microsoft.com/office/drawing/2014/main" id="{1BFBDA86-DFCF-4C31-B02A-2E24963713F2}"/>
              </a:ext>
            </a:extLst>
          </p:cNvPr>
          <p:cNvSpPr txBox="1">
            <a:spLocks/>
          </p:cNvSpPr>
          <p:nvPr/>
        </p:nvSpPr>
        <p:spPr>
          <a:xfrm>
            <a:off x="1341120" y="1934608"/>
            <a:ext cx="9509760" cy="4127627"/>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a:lstStyle>
          <a:p>
            <a:r>
              <a:rPr lang="en-US" sz="2800" dirty="0"/>
              <a:t>Encapsulating State by Using become</a:t>
            </a:r>
          </a:p>
          <a:p>
            <a:pPr lvl="1"/>
            <a:r>
              <a:rPr lang="en-US" sz="2400" dirty="0"/>
              <a:t> Another approach to maintaining this state is by using the become feature to store that state. This particular technique also falls more in line with the idea discussed earlier that behavior and state changes are in fact one and the same thing.</a:t>
            </a:r>
          </a:p>
          <a:p>
            <a:pPr lvl="1"/>
            <a:endParaRPr lang="en-US" sz="2400" dirty="0"/>
          </a:p>
        </p:txBody>
      </p:sp>
      <p:pic>
        <p:nvPicPr>
          <p:cNvPr id="7" name="Picture 6">
            <a:extLst>
              <a:ext uri="{FF2B5EF4-FFF2-40B4-BE49-F238E27FC236}">
                <a16:creationId xmlns:a16="http://schemas.microsoft.com/office/drawing/2014/main" id="{5DEE8DB0-D27C-4775-9885-9BCD86DE9D31}"/>
              </a:ext>
            </a:extLst>
          </p:cNvPr>
          <p:cNvPicPr>
            <a:picLocks noChangeAspect="1"/>
          </p:cNvPicPr>
          <p:nvPr/>
        </p:nvPicPr>
        <p:blipFill>
          <a:blip r:embed="rId3"/>
          <a:stretch>
            <a:fillRect/>
          </a:stretch>
        </p:blipFill>
        <p:spPr>
          <a:xfrm>
            <a:off x="6848941" y="3540697"/>
            <a:ext cx="3868045" cy="3007060"/>
          </a:xfrm>
          <a:prstGeom prst="rect">
            <a:avLst/>
          </a:prstGeom>
        </p:spPr>
      </p:pic>
    </p:spTree>
    <p:extLst>
      <p:ext uri="{BB962C8B-B14F-4D97-AF65-F5344CB8AC3E}">
        <p14:creationId xmlns:p14="http://schemas.microsoft.com/office/powerpoint/2010/main" val="124480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30D6-B293-4551-B318-E3B83B4441B1}"/>
              </a:ext>
            </a:extLst>
          </p:cNvPr>
          <p:cNvSpPr>
            <a:spLocks noGrp="1"/>
          </p:cNvSpPr>
          <p:nvPr>
            <p:ph type="title"/>
          </p:nvPr>
        </p:nvSpPr>
        <p:spPr/>
        <p:txBody>
          <a:bodyPr>
            <a:normAutofit/>
          </a:bodyPr>
          <a:lstStyle/>
          <a:p>
            <a:r>
              <a:rPr lang="fr-FR" sz="4000" dirty="0"/>
              <a:t>Failure management in Java/C/C# etc.</a:t>
            </a:r>
            <a:endParaRPr lang="en-US" sz="4000" dirty="0"/>
          </a:p>
        </p:txBody>
      </p:sp>
      <p:sp>
        <p:nvSpPr>
          <p:cNvPr id="3" name="Content Placeholder 2">
            <a:extLst>
              <a:ext uri="{FF2B5EF4-FFF2-40B4-BE49-F238E27FC236}">
                <a16:creationId xmlns:a16="http://schemas.microsoft.com/office/drawing/2014/main" id="{EEDB23DF-F1FA-4692-9210-02D43CB0CCFF}"/>
              </a:ext>
            </a:extLst>
          </p:cNvPr>
          <p:cNvSpPr>
            <a:spLocks noGrp="1"/>
          </p:cNvSpPr>
          <p:nvPr>
            <p:ph idx="1"/>
          </p:nvPr>
        </p:nvSpPr>
        <p:spPr/>
        <p:txBody>
          <a:bodyPr>
            <a:normAutofit/>
          </a:bodyPr>
          <a:lstStyle/>
          <a:p>
            <a:r>
              <a:rPr lang="en-US" sz="2800" dirty="0"/>
              <a:t>You are given a SINGLE thread of control</a:t>
            </a:r>
          </a:p>
          <a:p>
            <a:r>
              <a:rPr lang="en-US" sz="2800" dirty="0"/>
              <a:t>If this thread blows up you are screwed</a:t>
            </a:r>
          </a:p>
          <a:p>
            <a:r>
              <a:rPr lang="en-US" sz="2800" dirty="0"/>
              <a:t>So you need to do all explicit error handling WITHIN this single thread</a:t>
            </a:r>
          </a:p>
        </p:txBody>
      </p:sp>
      <p:pic>
        <p:nvPicPr>
          <p:cNvPr id="4" name="Picture 3">
            <a:extLst>
              <a:ext uri="{FF2B5EF4-FFF2-40B4-BE49-F238E27FC236}">
                <a16:creationId xmlns:a16="http://schemas.microsoft.com/office/drawing/2014/main" id="{9FBF9C88-872F-4B5E-BE24-62F1FBA2695C}"/>
              </a:ext>
            </a:extLst>
          </p:cNvPr>
          <p:cNvPicPr>
            <a:picLocks noChangeAspect="1"/>
          </p:cNvPicPr>
          <p:nvPr/>
        </p:nvPicPr>
        <p:blipFill>
          <a:blip r:embed="rId3"/>
          <a:stretch>
            <a:fillRect/>
          </a:stretch>
        </p:blipFill>
        <p:spPr>
          <a:xfrm>
            <a:off x="6146800" y="3667441"/>
            <a:ext cx="4399280" cy="2563306"/>
          </a:xfrm>
          <a:prstGeom prst="rect">
            <a:avLst/>
          </a:prstGeom>
        </p:spPr>
      </p:pic>
    </p:spTree>
    <p:extLst>
      <p:ext uri="{BB962C8B-B14F-4D97-AF65-F5344CB8AC3E}">
        <p14:creationId xmlns:p14="http://schemas.microsoft.com/office/powerpoint/2010/main" val="218364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0F5E-DD98-4731-BB93-785E5316E3B2}"/>
              </a:ext>
            </a:extLst>
          </p:cNvPr>
          <p:cNvSpPr>
            <a:spLocks noGrp="1"/>
          </p:cNvSpPr>
          <p:nvPr>
            <p:ph type="title"/>
          </p:nvPr>
        </p:nvSpPr>
        <p:spPr/>
        <p:txBody>
          <a:bodyPr>
            <a:normAutofit/>
          </a:bodyPr>
          <a:lstStyle/>
          <a:p>
            <a:r>
              <a:rPr lang="en-US" dirty="0"/>
              <a:t>SUPERVISE</a:t>
            </a:r>
          </a:p>
        </p:txBody>
      </p:sp>
      <p:sp>
        <p:nvSpPr>
          <p:cNvPr id="3" name="Content Placeholder 2">
            <a:extLst>
              <a:ext uri="{FF2B5EF4-FFF2-40B4-BE49-F238E27FC236}">
                <a16:creationId xmlns:a16="http://schemas.microsoft.com/office/drawing/2014/main" id="{5989BBD2-FE59-478F-9EE0-3B5E49288239}"/>
              </a:ext>
            </a:extLst>
          </p:cNvPr>
          <p:cNvSpPr>
            <a:spLocks noGrp="1"/>
          </p:cNvSpPr>
          <p:nvPr>
            <p:ph idx="1"/>
          </p:nvPr>
        </p:nvSpPr>
        <p:spPr/>
        <p:txBody>
          <a:bodyPr>
            <a:normAutofit/>
          </a:bodyPr>
          <a:lstStyle/>
          <a:p>
            <a:r>
              <a:rPr lang="en-US" sz="2800" dirty="0"/>
              <a:t>Manage another Actor’s failures</a:t>
            </a:r>
          </a:p>
          <a:p>
            <a:r>
              <a:rPr lang="en-US" sz="2800" dirty="0"/>
              <a:t>Error handling in actors is handle by letting Actors monitor each other for failure</a:t>
            </a:r>
          </a:p>
          <a:p>
            <a:r>
              <a:rPr lang="en-US" sz="2800" dirty="0"/>
              <a:t>This means that if an Actor crashes, a notification will be sent to his supervisor, who can react upon the failure</a:t>
            </a:r>
          </a:p>
          <a:p>
            <a:r>
              <a:rPr lang="en-US" sz="2800" dirty="0"/>
              <a:t>Every actor has a default supervisor strategy</a:t>
            </a:r>
            <a:endParaRPr lang="en-US" sz="3600" b="1" dirty="0"/>
          </a:p>
        </p:txBody>
      </p:sp>
    </p:spTree>
    <p:extLst>
      <p:ext uri="{BB962C8B-B14F-4D97-AF65-F5344CB8AC3E}">
        <p14:creationId xmlns:p14="http://schemas.microsoft.com/office/powerpoint/2010/main" val="26746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F0AF-E9F6-4A93-ABCC-AB00EF02F3C3}"/>
              </a:ext>
            </a:extLst>
          </p:cNvPr>
          <p:cNvSpPr>
            <a:spLocks noGrp="1"/>
          </p:cNvSpPr>
          <p:nvPr>
            <p:ph type="title"/>
          </p:nvPr>
        </p:nvSpPr>
        <p:spPr/>
        <p:txBody>
          <a:bodyPr/>
          <a:lstStyle/>
          <a:p>
            <a:r>
              <a:rPr lang="en-US" dirty="0"/>
              <a:t>SUPERVISE(Cont’d)</a:t>
            </a:r>
          </a:p>
        </p:txBody>
      </p:sp>
      <p:sp>
        <p:nvSpPr>
          <p:cNvPr id="3" name="Content Placeholder 2">
            <a:extLst>
              <a:ext uri="{FF2B5EF4-FFF2-40B4-BE49-F238E27FC236}">
                <a16:creationId xmlns:a16="http://schemas.microsoft.com/office/drawing/2014/main" id="{42BD6CFD-6CA6-4B84-A67B-15CF9CBFF238}"/>
              </a:ext>
            </a:extLst>
          </p:cNvPr>
          <p:cNvSpPr>
            <a:spLocks noGrp="1"/>
          </p:cNvSpPr>
          <p:nvPr>
            <p:ph idx="1"/>
          </p:nvPr>
        </p:nvSpPr>
        <p:spPr/>
        <p:txBody>
          <a:bodyPr/>
          <a:lstStyle/>
          <a:p>
            <a:r>
              <a:rPr lang="en-US" dirty="0"/>
              <a:t>The supervisor delegates tasks to subordinates and therefore must respond to their failures</a:t>
            </a:r>
          </a:p>
          <a:p>
            <a:r>
              <a:rPr lang="en-US" dirty="0"/>
              <a:t>When a subordinate detects a failure (i.e. throws an exception), it suspends itself and all its subordinates and sends a message to its supervisor, signaling failure. </a:t>
            </a:r>
          </a:p>
          <a:p>
            <a:r>
              <a:rPr lang="en-US" dirty="0"/>
              <a:t>Supervisor has a choice of the following four options:</a:t>
            </a:r>
          </a:p>
          <a:p>
            <a:pPr lvl="1"/>
            <a:r>
              <a:rPr lang="en-US" dirty="0"/>
              <a:t>Resume the subordinate, keeping its accumulated internal state</a:t>
            </a:r>
          </a:p>
          <a:p>
            <a:pPr lvl="1"/>
            <a:r>
              <a:rPr lang="en-US" dirty="0"/>
              <a:t>Restart the subordinate, clearing out its accumulated internal state</a:t>
            </a:r>
          </a:p>
          <a:p>
            <a:pPr lvl="1"/>
            <a:r>
              <a:rPr lang="en-US" dirty="0"/>
              <a:t>Stop the subordinate permanently</a:t>
            </a:r>
          </a:p>
          <a:p>
            <a:pPr lvl="1"/>
            <a:r>
              <a:rPr lang="en-US" dirty="0"/>
              <a:t>Escalate the failure, thereby failing itself</a:t>
            </a:r>
          </a:p>
          <a:p>
            <a:endParaRPr lang="en-US" dirty="0"/>
          </a:p>
        </p:txBody>
      </p:sp>
    </p:spTree>
    <p:extLst>
      <p:ext uri="{BB962C8B-B14F-4D97-AF65-F5344CB8AC3E}">
        <p14:creationId xmlns:p14="http://schemas.microsoft.com/office/powerpoint/2010/main" val="258706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2A90-BC4E-47BF-806B-892A10EA0116}"/>
              </a:ext>
            </a:extLst>
          </p:cNvPr>
          <p:cNvSpPr>
            <a:spLocks noGrp="1"/>
          </p:cNvSpPr>
          <p:nvPr>
            <p:ph type="title"/>
          </p:nvPr>
        </p:nvSpPr>
        <p:spPr/>
        <p:txBody>
          <a:bodyPr/>
          <a:lstStyle/>
          <a:p>
            <a:pPr algn="ctr"/>
            <a:r>
              <a:rPr lang="en-US" dirty="0"/>
              <a:t>standard OO</a:t>
            </a:r>
          </a:p>
        </p:txBody>
      </p:sp>
      <p:sp>
        <p:nvSpPr>
          <p:cNvPr id="3" name="Content Placeholder 2">
            <a:extLst>
              <a:ext uri="{FF2B5EF4-FFF2-40B4-BE49-F238E27FC236}">
                <a16:creationId xmlns:a16="http://schemas.microsoft.com/office/drawing/2014/main" id="{9DA1E9CA-EBCE-4B4C-9744-B0FF1FA5D40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21ED330-CBAC-45EB-831A-F67F480600B7}"/>
              </a:ext>
            </a:extLst>
          </p:cNvPr>
          <p:cNvPicPr>
            <a:picLocks noChangeAspect="1"/>
          </p:cNvPicPr>
          <p:nvPr/>
        </p:nvPicPr>
        <p:blipFill rotWithShape="1">
          <a:blip r:embed="rId3"/>
          <a:srcRect r="17739"/>
          <a:stretch/>
        </p:blipFill>
        <p:spPr>
          <a:xfrm>
            <a:off x="3169015" y="1901953"/>
            <a:ext cx="5339985" cy="4004592"/>
          </a:xfrm>
          <a:prstGeom prst="rect">
            <a:avLst/>
          </a:prstGeom>
        </p:spPr>
      </p:pic>
    </p:spTree>
    <p:extLst>
      <p:ext uri="{BB962C8B-B14F-4D97-AF65-F5344CB8AC3E}">
        <p14:creationId xmlns:p14="http://schemas.microsoft.com/office/powerpoint/2010/main" val="391755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4808-4B50-420C-9AC2-E3CD00AFCDF9}"/>
              </a:ext>
            </a:extLst>
          </p:cNvPr>
          <p:cNvSpPr>
            <a:spLocks noGrp="1"/>
          </p:cNvSpPr>
          <p:nvPr>
            <p:ph type="title"/>
          </p:nvPr>
        </p:nvSpPr>
        <p:spPr>
          <a:xfrm>
            <a:off x="1337310" y="290080"/>
            <a:ext cx="9509760" cy="1233424"/>
          </a:xfrm>
        </p:spPr>
        <p:txBody>
          <a:bodyPr>
            <a:noAutofit/>
          </a:bodyPr>
          <a:lstStyle/>
          <a:p>
            <a:pPr algn="ctr"/>
            <a:r>
              <a:rPr lang="en-US" dirty="0">
                <a:latin typeface="Handwriting-Dakota"/>
              </a:rPr>
              <a:t>Fault-tolerant</a:t>
            </a:r>
            <a:br>
              <a:rPr lang="en-US" dirty="0">
                <a:latin typeface="Handwriting-Dakota"/>
              </a:rPr>
            </a:br>
            <a:r>
              <a:rPr lang="en-US" dirty="0">
                <a:latin typeface="Handwriting-Dakota"/>
              </a:rPr>
              <a:t>onion-layered</a:t>
            </a:r>
            <a:br>
              <a:rPr lang="en-US" dirty="0">
                <a:solidFill>
                  <a:srgbClr val="000000"/>
                </a:solidFill>
                <a:latin typeface="Handwriting-Dakota"/>
              </a:rPr>
            </a:br>
            <a:r>
              <a:rPr lang="en-US" dirty="0">
                <a:solidFill>
                  <a:srgbClr val="A50800"/>
                </a:solidFill>
                <a:latin typeface="Handwriting-Dakota"/>
              </a:rPr>
              <a:t>Error Kernel</a:t>
            </a:r>
            <a:endParaRPr lang="en-US" dirty="0"/>
          </a:p>
        </p:txBody>
      </p:sp>
      <p:sp>
        <p:nvSpPr>
          <p:cNvPr id="6" name="Oval 5">
            <a:extLst>
              <a:ext uri="{FF2B5EF4-FFF2-40B4-BE49-F238E27FC236}">
                <a16:creationId xmlns:a16="http://schemas.microsoft.com/office/drawing/2014/main" id="{9B1668B1-F2DC-48C4-9006-8DD0586D9619}"/>
              </a:ext>
            </a:extLst>
          </p:cNvPr>
          <p:cNvSpPr/>
          <p:nvPr/>
        </p:nvSpPr>
        <p:spPr>
          <a:xfrm>
            <a:off x="4373880" y="1700784"/>
            <a:ext cx="548640" cy="505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5A4C9D2-C68B-4472-B7E2-740331BA52A3}"/>
              </a:ext>
            </a:extLst>
          </p:cNvPr>
          <p:cNvSpPr/>
          <p:nvPr/>
        </p:nvSpPr>
        <p:spPr>
          <a:xfrm>
            <a:off x="3825240" y="2623629"/>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35E8AE-D6D8-4BF8-BAF8-099DE96CCB1C}"/>
              </a:ext>
            </a:extLst>
          </p:cNvPr>
          <p:cNvSpPr/>
          <p:nvPr/>
        </p:nvSpPr>
        <p:spPr>
          <a:xfrm>
            <a:off x="3407885" y="348825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A0AE78C-BCC5-46F7-906A-B5E73A3A3C58}"/>
              </a:ext>
            </a:extLst>
          </p:cNvPr>
          <p:cNvSpPr/>
          <p:nvPr/>
        </p:nvSpPr>
        <p:spPr>
          <a:xfrm>
            <a:off x="2954098" y="4885160"/>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B68929-E2C7-4314-B705-3002AA9A5CD7}"/>
              </a:ext>
            </a:extLst>
          </p:cNvPr>
          <p:cNvSpPr/>
          <p:nvPr/>
        </p:nvSpPr>
        <p:spPr>
          <a:xfrm>
            <a:off x="3651250" y="546848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962ED97-03EE-498F-BEDE-B9E6CBC0138C}"/>
              </a:ext>
            </a:extLst>
          </p:cNvPr>
          <p:cNvSpPr/>
          <p:nvPr/>
        </p:nvSpPr>
        <p:spPr>
          <a:xfrm>
            <a:off x="4848860" y="2752647"/>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51D012A-5F90-4BE2-9F9F-6602CCE746A9}"/>
              </a:ext>
            </a:extLst>
          </p:cNvPr>
          <p:cNvSpPr/>
          <p:nvPr/>
        </p:nvSpPr>
        <p:spPr>
          <a:xfrm>
            <a:off x="4284504" y="3392804"/>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9F9623-CE16-4112-AAB5-52AF4E7C0610}"/>
              </a:ext>
            </a:extLst>
          </p:cNvPr>
          <p:cNvSpPr/>
          <p:nvPr/>
        </p:nvSpPr>
        <p:spPr>
          <a:xfrm>
            <a:off x="4135755" y="4905813"/>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B357177-67DD-4C03-97CA-BC3486898702}"/>
              </a:ext>
            </a:extLst>
          </p:cNvPr>
          <p:cNvSpPr/>
          <p:nvPr/>
        </p:nvSpPr>
        <p:spPr>
          <a:xfrm>
            <a:off x="4722495" y="555097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2F484FA-FF43-4C4F-8CD3-263B47493B53}"/>
              </a:ext>
            </a:extLst>
          </p:cNvPr>
          <p:cNvSpPr/>
          <p:nvPr/>
        </p:nvSpPr>
        <p:spPr>
          <a:xfrm>
            <a:off x="4995862" y="4282531"/>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DB451F7D-BB1A-44FD-B024-E37C7A46BBB8}"/>
              </a:ext>
            </a:extLst>
          </p:cNvPr>
          <p:cNvCxnSpPr>
            <a:cxnSpLocks/>
            <a:stCxn id="6" idx="3"/>
            <a:endCxn id="12" idx="0"/>
          </p:cNvCxnSpPr>
          <p:nvPr/>
        </p:nvCxnSpPr>
        <p:spPr>
          <a:xfrm flipH="1">
            <a:off x="4099560" y="2132058"/>
            <a:ext cx="354666" cy="4915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2E1CFFFA-4B1B-4937-8987-CAFFA1CAED46}"/>
              </a:ext>
            </a:extLst>
          </p:cNvPr>
          <p:cNvCxnSpPr>
            <a:cxnSpLocks/>
            <a:stCxn id="18" idx="4"/>
            <a:endCxn id="19" idx="0"/>
          </p:cNvCxnSpPr>
          <p:nvPr/>
        </p:nvCxnSpPr>
        <p:spPr>
          <a:xfrm flipH="1">
            <a:off x="3228418" y="3993525"/>
            <a:ext cx="453787" cy="8916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3EEC625-F947-4018-943C-C944309B5504}"/>
              </a:ext>
            </a:extLst>
          </p:cNvPr>
          <p:cNvCxnSpPr>
            <a:cxnSpLocks/>
            <a:stCxn id="12" idx="4"/>
            <a:endCxn id="18" idx="0"/>
          </p:cNvCxnSpPr>
          <p:nvPr/>
        </p:nvCxnSpPr>
        <p:spPr>
          <a:xfrm flipH="1">
            <a:off x="3682205" y="3128898"/>
            <a:ext cx="417355" cy="3593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E350DB54-126A-471F-832A-11EB23860FB8}"/>
              </a:ext>
            </a:extLst>
          </p:cNvPr>
          <p:cNvCxnSpPr>
            <a:cxnSpLocks/>
            <a:stCxn id="18" idx="4"/>
            <a:endCxn id="20" idx="0"/>
          </p:cNvCxnSpPr>
          <p:nvPr/>
        </p:nvCxnSpPr>
        <p:spPr>
          <a:xfrm>
            <a:off x="3682205" y="3993525"/>
            <a:ext cx="243365" cy="14749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6C21BB9-D458-48D0-8B21-2D1BB91A625A}"/>
              </a:ext>
            </a:extLst>
          </p:cNvPr>
          <p:cNvCxnSpPr>
            <a:cxnSpLocks/>
            <a:stCxn id="22" idx="4"/>
            <a:endCxn id="23" idx="0"/>
          </p:cNvCxnSpPr>
          <p:nvPr/>
        </p:nvCxnSpPr>
        <p:spPr>
          <a:xfrm flipH="1">
            <a:off x="4410075" y="3898073"/>
            <a:ext cx="148749" cy="10077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9" name="Straight Arrow Connector 58">
            <a:extLst>
              <a:ext uri="{FF2B5EF4-FFF2-40B4-BE49-F238E27FC236}">
                <a16:creationId xmlns:a16="http://schemas.microsoft.com/office/drawing/2014/main" id="{34C4E90F-3A4D-4C05-AC00-AA20B2CDD5A9}"/>
              </a:ext>
            </a:extLst>
          </p:cNvPr>
          <p:cNvCxnSpPr>
            <a:cxnSpLocks/>
            <a:stCxn id="12" idx="4"/>
            <a:endCxn id="22" idx="0"/>
          </p:cNvCxnSpPr>
          <p:nvPr/>
        </p:nvCxnSpPr>
        <p:spPr>
          <a:xfrm>
            <a:off x="4099560" y="3128898"/>
            <a:ext cx="459264" cy="2639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8BD7F970-6FB7-4CF7-8E96-25BDF0BF3DE5}"/>
              </a:ext>
            </a:extLst>
          </p:cNvPr>
          <p:cNvCxnSpPr>
            <a:cxnSpLocks/>
            <a:stCxn id="22" idx="4"/>
            <a:endCxn id="24" idx="0"/>
          </p:cNvCxnSpPr>
          <p:nvPr/>
        </p:nvCxnSpPr>
        <p:spPr>
          <a:xfrm>
            <a:off x="4558824" y="3898073"/>
            <a:ext cx="437991" cy="16528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BBDFB38D-13AA-4F9E-A92A-339F5766DAA6}"/>
              </a:ext>
            </a:extLst>
          </p:cNvPr>
          <p:cNvCxnSpPr>
            <a:cxnSpLocks/>
            <a:stCxn id="6" idx="4"/>
            <a:endCxn id="21" idx="0"/>
          </p:cNvCxnSpPr>
          <p:nvPr/>
        </p:nvCxnSpPr>
        <p:spPr>
          <a:xfrm>
            <a:off x="4648200" y="2206053"/>
            <a:ext cx="474980" cy="5465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2" name="Straight Arrow Connector 71">
            <a:extLst>
              <a:ext uri="{FF2B5EF4-FFF2-40B4-BE49-F238E27FC236}">
                <a16:creationId xmlns:a16="http://schemas.microsoft.com/office/drawing/2014/main" id="{CEC11393-6AFA-42EE-9F15-AC7C3813A657}"/>
              </a:ext>
            </a:extLst>
          </p:cNvPr>
          <p:cNvCxnSpPr>
            <a:cxnSpLocks/>
            <a:stCxn id="21" idx="4"/>
            <a:endCxn id="25" idx="0"/>
          </p:cNvCxnSpPr>
          <p:nvPr/>
        </p:nvCxnSpPr>
        <p:spPr>
          <a:xfrm>
            <a:off x="5123180" y="3257916"/>
            <a:ext cx="147002" cy="10246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8" name="Oval 97">
            <a:extLst>
              <a:ext uri="{FF2B5EF4-FFF2-40B4-BE49-F238E27FC236}">
                <a16:creationId xmlns:a16="http://schemas.microsoft.com/office/drawing/2014/main" id="{25ECFACD-D767-405F-A139-A9937AA9B929}"/>
              </a:ext>
            </a:extLst>
          </p:cNvPr>
          <p:cNvSpPr/>
          <p:nvPr/>
        </p:nvSpPr>
        <p:spPr>
          <a:xfrm>
            <a:off x="6969760" y="1728032"/>
            <a:ext cx="548640" cy="505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14BD2DA4-02FD-4AA2-B1D6-B8AFF4227A05}"/>
              </a:ext>
            </a:extLst>
          </p:cNvPr>
          <p:cNvSpPr/>
          <p:nvPr/>
        </p:nvSpPr>
        <p:spPr>
          <a:xfrm>
            <a:off x="6708775" y="2802268"/>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02EC03E2-63C6-4D4C-9238-A8A4BA24BCD7}"/>
              </a:ext>
            </a:extLst>
          </p:cNvPr>
          <p:cNvSpPr/>
          <p:nvPr/>
        </p:nvSpPr>
        <p:spPr>
          <a:xfrm>
            <a:off x="6348095" y="3659237"/>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8E05DC5-B53A-4EA6-B126-842A993F51A3}"/>
              </a:ext>
            </a:extLst>
          </p:cNvPr>
          <p:cNvSpPr/>
          <p:nvPr/>
        </p:nvSpPr>
        <p:spPr>
          <a:xfrm>
            <a:off x="6092190" y="498574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0725D0EC-5D76-4DCF-B168-6F61AE709CEC}"/>
              </a:ext>
            </a:extLst>
          </p:cNvPr>
          <p:cNvSpPr/>
          <p:nvPr/>
        </p:nvSpPr>
        <p:spPr>
          <a:xfrm>
            <a:off x="6534785" y="5647121"/>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3832A040-E134-4EE0-A05A-03C23A325155}"/>
              </a:ext>
            </a:extLst>
          </p:cNvPr>
          <p:cNvSpPr/>
          <p:nvPr/>
        </p:nvSpPr>
        <p:spPr>
          <a:xfrm>
            <a:off x="7830307" y="275563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11B0E33B-CBB2-4F31-9C6C-9621B4BA01F7}"/>
              </a:ext>
            </a:extLst>
          </p:cNvPr>
          <p:cNvSpPr/>
          <p:nvPr/>
        </p:nvSpPr>
        <p:spPr>
          <a:xfrm>
            <a:off x="7286626" y="3507324"/>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2E5BB186-1E91-4BF5-8202-201F82ACE0C7}"/>
              </a:ext>
            </a:extLst>
          </p:cNvPr>
          <p:cNvSpPr/>
          <p:nvPr/>
        </p:nvSpPr>
        <p:spPr>
          <a:xfrm>
            <a:off x="7523004" y="5215847"/>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A60792D3-652D-4221-8631-7E2E9C0061C4}"/>
              </a:ext>
            </a:extLst>
          </p:cNvPr>
          <p:cNvSpPr/>
          <p:nvPr/>
        </p:nvSpPr>
        <p:spPr>
          <a:xfrm>
            <a:off x="8178185" y="5846451"/>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D9A83A18-CCBF-4C87-83A7-43E289A8DAFA}"/>
              </a:ext>
            </a:extLst>
          </p:cNvPr>
          <p:cNvSpPr/>
          <p:nvPr/>
        </p:nvSpPr>
        <p:spPr>
          <a:xfrm>
            <a:off x="8646479" y="357805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Arrow Connector 107">
            <a:extLst>
              <a:ext uri="{FF2B5EF4-FFF2-40B4-BE49-F238E27FC236}">
                <a16:creationId xmlns:a16="http://schemas.microsoft.com/office/drawing/2014/main" id="{2459B7A2-A52E-488B-825E-6DC75288ADF7}"/>
              </a:ext>
            </a:extLst>
          </p:cNvPr>
          <p:cNvCxnSpPr>
            <a:cxnSpLocks/>
            <a:stCxn id="98" idx="3"/>
            <a:endCxn id="99" idx="0"/>
          </p:cNvCxnSpPr>
          <p:nvPr/>
        </p:nvCxnSpPr>
        <p:spPr>
          <a:xfrm flipH="1">
            <a:off x="6983095" y="2159306"/>
            <a:ext cx="67011" cy="6429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Straight Arrow Connector 108">
            <a:extLst>
              <a:ext uri="{FF2B5EF4-FFF2-40B4-BE49-F238E27FC236}">
                <a16:creationId xmlns:a16="http://schemas.microsoft.com/office/drawing/2014/main" id="{3237A9DC-4370-42BB-9504-4EE1EE1962CB}"/>
              </a:ext>
            </a:extLst>
          </p:cNvPr>
          <p:cNvCxnSpPr>
            <a:cxnSpLocks/>
            <a:stCxn id="100" idx="4"/>
            <a:endCxn id="101" idx="0"/>
          </p:cNvCxnSpPr>
          <p:nvPr/>
        </p:nvCxnSpPr>
        <p:spPr>
          <a:xfrm flipH="1">
            <a:off x="6366510" y="4164506"/>
            <a:ext cx="255905" cy="8212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a:extLst>
              <a:ext uri="{FF2B5EF4-FFF2-40B4-BE49-F238E27FC236}">
                <a16:creationId xmlns:a16="http://schemas.microsoft.com/office/drawing/2014/main" id="{FA917A20-9E8A-4E4B-9A96-8F94CD8A604F}"/>
              </a:ext>
            </a:extLst>
          </p:cNvPr>
          <p:cNvCxnSpPr>
            <a:cxnSpLocks/>
            <a:stCxn id="99" idx="4"/>
            <a:endCxn id="100" idx="0"/>
          </p:cNvCxnSpPr>
          <p:nvPr/>
        </p:nvCxnSpPr>
        <p:spPr>
          <a:xfrm flipH="1">
            <a:off x="6622415" y="3307537"/>
            <a:ext cx="360680" cy="3517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Straight Arrow Connector 110">
            <a:extLst>
              <a:ext uri="{FF2B5EF4-FFF2-40B4-BE49-F238E27FC236}">
                <a16:creationId xmlns:a16="http://schemas.microsoft.com/office/drawing/2014/main" id="{61CD647A-6FA0-46FF-A789-247460A2965B}"/>
              </a:ext>
            </a:extLst>
          </p:cNvPr>
          <p:cNvCxnSpPr>
            <a:cxnSpLocks/>
            <a:stCxn id="100" idx="4"/>
            <a:endCxn id="102" idx="0"/>
          </p:cNvCxnSpPr>
          <p:nvPr/>
        </p:nvCxnSpPr>
        <p:spPr>
          <a:xfrm>
            <a:off x="6622415" y="4164506"/>
            <a:ext cx="186690" cy="14826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2" name="Straight Arrow Connector 111">
            <a:extLst>
              <a:ext uri="{FF2B5EF4-FFF2-40B4-BE49-F238E27FC236}">
                <a16:creationId xmlns:a16="http://schemas.microsoft.com/office/drawing/2014/main" id="{8B070F0F-6E80-4D10-A201-37CABF1A5974}"/>
              </a:ext>
            </a:extLst>
          </p:cNvPr>
          <p:cNvCxnSpPr>
            <a:cxnSpLocks/>
            <a:stCxn id="100" idx="5"/>
            <a:endCxn id="105" idx="0"/>
          </p:cNvCxnSpPr>
          <p:nvPr/>
        </p:nvCxnSpPr>
        <p:spPr>
          <a:xfrm>
            <a:off x="6816389" y="4090511"/>
            <a:ext cx="980935" cy="1125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3" name="Straight Arrow Connector 112">
            <a:extLst>
              <a:ext uri="{FF2B5EF4-FFF2-40B4-BE49-F238E27FC236}">
                <a16:creationId xmlns:a16="http://schemas.microsoft.com/office/drawing/2014/main" id="{83F91170-8BAD-4B3C-AA17-AE5784745414}"/>
              </a:ext>
            </a:extLst>
          </p:cNvPr>
          <p:cNvCxnSpPr>
            <a:cxnSpLocks/>
            <a:stCxn id="99" idx="4"/>
            <a:endCxn id="104" idx="1"/>
          </p:cNvCxnSpPr>
          <p:nvPr/>
        </p:nvCxnSpPr>
        <p:spPr>
          <a:xfrm>
            <a:off x="6983095" y="3307537"/>
            <a:ext cx="383877" cy="2737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4" name="Straight Arrow Connector 113">
            <a:extLst>
              <a:ext uri="{FF2B5EF4-FFF2-40B4-BE49-F238E27FC236}">
                <a16:creationId xmlns:a16="http://schemas.microsoft.com/office/drawing/2014/main" id="{B07A8D95-2701-4FDE-BB4E-02A4A19387C8}"/>
              </a:ext>
            </a:extLst>
          </p:cNvPr>
          <p:cNvCxnSpPr>
            <a:cxnSpLocks/>
            <a:stCxn id="105" idx="5"/>
            <a:endCxn id="106" idx="0"/>
          </p:cNvCxnSpPr>
          <p:nvPr/>
        </p:nvCxnSpPr>
        <p:spPr>
          <a:xfrm>
            <a:off x="7991298" y="5647121"/>
            <a:ext cx="461207" cy="1993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5" name="Straight Arrow Connector 114">
            <a:extLst>
              <a:ext uri="{FF2B5EF4-FFF2-40B4-BE49-F238E27FC236}">
                <a16:creationId xmlns:a16="http://schemas.microsoft.com/office/drawing/2014/main" id="{ED7807CF-30A2-444F-9E5D-8199BB3ED8FB}"/>
              </a:ext>
            </a:extLst>
          </p:cNvPr>
          <p:cNvCxnSpPr>
            <a:cxnSpLocks/>
            <a:stCxn id="98" idx="5"/>
          </p:cNvCxnSpPr>
          <p:nvPr/>
        </p:nvCxnSpPr>
        <p:spPr>
          <a:xfrm>
            <a:off x="7438054" y="2159306"/>
            <a:ext cx="552945" cy="771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6" name="Straight Arrow Connector 115">
            <a:extLst>
              <a:ext uri="{FF2B5EF4-FFF2-40B4-BE49-F238E27FC236}">
                <a16:creationId xmlns:a16="http://schemas.microsoft.com/office/drawing/2014/main" id="{F38D0599-A560-4139-93AC-F673A60F94CF}"/>
              </a:ext>
            </a:extLst>
          </p:cNvPr>
          <p:cNvCxnSpPr>
            <a:cxnSpLocks/>
            <a:stCxn id="103" idx="5"/>
            <a:endCxn id="107" idx="1"/>
          </p:cNvCxnSpPr>
          <p:nvPr/>
        </p:nvCxnSpPr>
        <p:spPr>
          <a:xfrm>
            <a:off x="8298601" y="3186910"/>
            <a:ext cx="428224" cy="4651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5" name="Oval 154">
            <a:extLst>
              <a:ext uri="{FF2B5EF4-FFF2-40B4-BE49-F238E27FC236}">
                <a16:creationId xmlns:a16="http://schemas.microsoft.com/office/drawing/2014/main" id="{09262044-09B6-4A49-9B75-872659B12643}"/>
              </a:ext>
            </a:extLst>
          </p:cNvPr>
          <p:cNvSpPr/>
          <p:nvPr/>
        </p:nvSpPr>
        <p:spPr>
          <a:xfrm>
            <a:off x="8178185" y="4288509"/>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6" name="Straight Arrow Connector 155">
            <a:extLst>
              <a:ext uri="{FF2B5EF4-FFF2-40B4-BE49-F238E27FC236}">
                <a16:creationId xmlns:a16="http://schemas.microsoft.com/office/drawing/2014/main" id="{2E823775-C428-4B17-BDF6-219C1E5F9BD6}"/>
              </a:ext>
            </a:extLst>
          </p:cNvPr>
          <p:cNvCxnSpPr>
            <a:cxnSpLocks/>
            <a:stCxn id="103" idx="4"/>
            <a:endCxn id="155" idx="1"/>
          </p:cNvCxnSpPr>
          <p:nvPr/>
        </p:nvCxnSpPr>
        <p:spPr>
          <a:xfrm>
            <a:off x="8104627" y="3260905"/>
            <a:ext cx="153904" cy="11015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7" name="Oval 156">
            <a:extLst>
              <a:ext uri="{FF2B5EF4-FFF2-40B4-BE49-F238E27FC236}">
                <a16:creationId xmlns:a16="http://schemas.microsoft.com/office/drawing/2014/main" id="{33F427EE-FEE7-4195-8EA9-A4E118BCABED}"/>
              </a:ext>
            </a:extLst>
          </p:cNvPr>
          <p:cNvSpPr/>
          <p:nvPr/>
        </p:nvSpPr>
        <p:spPr>
          <a:xfrm>
            <a:off x="8963582" y="5158447"/>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8" name="Straight Arrow Connector 157">
            <a:extLst>
              <a:ext uri="{FF2B5EF4-FFF2-40B4-BE49-F238E27FC236}">
                <a16:creationId xmlns:a16="http://schemas.microsoft.com/office/drawing/2014/main" id="{19735607-9B1D-42C6-A9B9-9F73E7A69B8E}"/>
              </a:ext>
            </a:extLst>
          </p:cNvPr>
          <p:cNvCxnSpPr>
            <a:cxnSpLocks/>
            <a:stCxn id="107" idx="5"/>
            <a:endCxn id="157" idx="0"/>
          </p:cNvCxnSpPr>
          <p:nvPr/>
        </p:nvCxnSpPr>
        <p:spPr>
          <a:xfrm>
            <a:off x="9114773" y="4009330"/>
            <a:ext cx="123129" cy="1149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0" name="Straight Arrow Connector 169">
            <a:extLst>
              <a:ext uri="{FF2B5EF4-FFF2-40B4-BE49-F238E27FC236}">
                <a16:creationId xmlns:a16="http://schemas.microsoft.com/office/drawing/2014/main" id="{96009461-50C0-4C56-A446-E3363BFED3C5}"/>
              </a:ext>
            </a:extLst>
          </p:cNvPr>
          <p:cNvCxnSpPr>
            <a:cxnSpLocks/>
            <a:stCxn id="157" idx="1"/>
            <a:endCxn id="107" idx="4"/>
          </p:cNvCxnSpPr>
          <p:nvPr/>
        </p:nvCxnSpPr>
        <p:spPr>
          <a:xfrm flipH="1" flipV="1">
            <a:off x="8920799" y="4083325"/>
            <a:ext cx="123129" cy="1149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6" name="Straight Arrow Connector 175">
            <a:extLst>
              <a:ext uri="{FF2B5EF4-FFF2-40B4-BE49-F238E27FC236}">
                <a16:creationId xmlns:a16="http://schemas.microsoft.com/office/drawing/2014/main" id="{092074B0-BB90-41DE-8185-36AEC85C5DE1}"/>
              </a:ext>
            </a:extLst>
          </p:cNvPr>
          <p:cNvCxnSpPr>
            <a:cxnSpLocks/>
            <a:stCxn id="24" idx="7"/>
            <a:endCxn id="22" idx="5"/>
          </p:cNvCxnSpPr>
          <p:nvPr/>
        </p:nvCxnSpPr>
        <p:spPr>
          <a:xfrm flipH="1" flipV="1">
            <a:off x="4752798" y="3824078"/>
            <a:ext cx="437991" cy="18008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0" name="Rectangle: Rounded Corners 179">
            <a:extLst>
              <a:ext uri="{FF2B5EF4-FFF2-40B4-BE49-F238E27FC236}">
                <a16:creationId xmlns:a16="http://schemas.microsoft.com/office/drawing/2014/main" id="{0A616039-5D38-4F12-AB4D-55CB2CC62B57}"/>
              </a:ext>
            </a:extLst>
          </p:cNvPr>
          <p:cNvSpPr/>
          <p:nvPr/>
        </p:nvSpPr>
        <p:spPr>
          <a:xfrm>
            <a:off x="2569030" y="1467571"/>
            <a:ext cx="7124700" cy="982998"/>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2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57"/>
                                        </p:tgtEl>
                                      </p:cBhvr>
                                    </p:animEffect>
                                    <p:set>
                                      <p:cBhvr>
                                        <p:cTn id="7" dur="1" fill="hold">
                                          <p:stCondLst>
                                            <p:cond delay="499"/>
                                          </p:stCondLst>
                                        </p:cTn>
                                        <p:tgtEl>
                                          <p:spTgt spid="15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500"/>
                                        <p:tgtEl>
                                          <p:spTgt spid="157"/>
                                        </p:tgtEl>
                                      </p:cBhvr>
                                    </p:animEffect>
                                  </p:childTnLst>
                                </p:cTn>
                              </p:par>
                              <p:par>
                                <p:cTn id="16" presetID="10" presetClass="exit" presetSubtype="0" fill="hold" nodeType="withEffect">
                                  <p:stCondLst>
                                    <p:cond delay="0"/>
                                  </p:stCondLst>
                                  <p:childTnLst>
                                    <p:animEffect transition="out" filter="fade">
                                      <p:cBhvr>
                                        <p:cTn id="17" dur="500"/>
                                        <p:tgtEl>
                                          <p:spTgt spid="170"/>
                                        </p:tgtEl>
                                      </p:cBhvr>
                                    </p:animEffect>
                                    <p:set>
                                      <p:cBhvr>
                                        <p:cTn id="18" dur="1" fill="hold">
                                          <p:stCondLst>
                                            <p:cond delay="499"/>
                                          </p:stCondLst>
                                        </p:cTn>
                                        <p:tgtEl>
                                          <p:spTgt spid="1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500"/>
                                        <p:tgtEl>
                                          <p:spTgt spid="17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10" fill="hold" grpId="0" nodeType="clickEffect">
                                  <p:stCondLst>
                                    <p:cond delay="0"/>
                                  </p:stCondLst>
                                  <p:childTnLst>
                                    <p:animEffect transition="out" filter="randombar(horizontal)">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 presetClass="exit" presetSubtype="0" fill="hold" nodeType="withEffect">
                                  <p:stCondLst>
                                    <p:cond delay="0"/>
                                  </p:stCondLst>
                                  <p:childTnLst>
                                    <p:set>
                                      <p:cBhvr>
                                        <p:cTn id="45"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157" grpId="0" animBg="1"/>
      <p:bldP spid="15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4808-4B50-420C-9AC2-E3CD00AFCDF9}"/>
              </a:ext>
            </a:extLst>
          </p:cNvPr>
          <p:cNvSpPr>
            <a:spLocks noGrp="1"/>
          </p:cNvSpPr>
          <p:nvPr>
            <p:ph type="title"/>
          </p:nvPr>
        </p:nvSpPr>
        <p:spPr>
          <a:xfrm>
            <a:off x="1335677" y="303581"/>
            <a:ext cx="9509760" cy="1233424"/>
          </a:xfrm>
        </p:spPr>
        <p:txBody>
          <a:bodyPr>
            <a:normAutofit fontScale="90000"/>
          </a:bodyPr>
          <a:lstStyle/>
          <a:p>
            <a:pPr algn="ctr"/>
            <a:r>
              <a:rPr lang="en-US" sz="3600" dirty="0">
                <a:latin typeface="Handwriting-Dakota"/>
              </a:rPr>
              <a:t>Fault-tolerant</a:t>
            </a:r>
            <a:br>
              <a:rPr lang="en-US" sz="3600" dirty="0">
                <a:latin typeface="Handwriting-Dakota"/>
              </a:rPr>
            </a:br>
            <a:r>
              <a:rPr lang="en-US" sz="3600" dirty="0">
                <a:latin typeface="Handwriting-Dakota"/>
              </a:rPr>
              <a:t>onion-layered</a:t>
            </a:r>
            <a:br>
              <a:rPr lang="en-US" sz="3600" dirty="0">
                <a:solidFill>
                  <a:srgbClr val="000000"/>
                </a:solidFill>
                <a:latin typeface="Handwriting-Dakota"/>
              </a:rPr>
            </a:br>
            <a:r>
              <a:rPr lang="en-US" sz="3600" dirty="0">
                <a:solidFill>
                  <a:srgbClr val="A50800"/>
                </a:solidFill>
                <a:latin typeface="Handwriting-Dakota"/>
              </a:rPr>
              <a:t>Error Kernel</a:t>
            </a:r>
            <a:endParaRPr lang="en-US" dirty="0"/>
          </a:p>
        </p:txBody>
      </p:sp>
      <p:sp>
        <p:nvSpPr>
          <p:cNvPr id="6" name="Oval 5">
            <a:extLst>
              <a:ext uri="{FF2B5EF4-FFF2-40B4-BE49-F238E27FC236}">
                <a16:creationId xmlns:a16="http://schemas.microsoft.com/office/drawing/2014/main" id="{9B1668B1-F2DC-48C4-9006-8DD0586D9619}"/>
              </a:ext>
            </a:extLst>
          </p:cNvPr>
          <p:cNvSpPr/>
          <p:nvPr/>
        </p:nvSpPr>
        <p:spPr>
          <a:xfrm>
            <a:off x="4373880" y="1700784"/>
            <a:ext cx="548640" cy="505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5A4C9D2-C68B-4472-B7E2-740331BA52A3}"/>
              </a:ext>
            </a:extLst>
          </p:cNvPr>
          <p:cNvSpPr/>
          <p:nvPr/>
        </p:nvSpPr>
        <p:spPr>
          <a:xfrm>
            <a:off x="3825240" y="2623629"/>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35E8AE-D6D8-4BF8-BAF8-099DE96CCB1C}"/>
              </a:ext>
            </a:extLst>
          </p:cNvPr>
          <p:cNvSpPr/>
          <p:nvPr/>
        </p:nvSpPr>
        <p:spPr>
          <a:xfrm>
            <a:off x="3407885" y="348825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A0AE78C-BCC5-46F7-906A-B5E73A3A3C58}"/>
              </a:ext>
            </a:extLst>
          </p:cNvPr>
          <p:cNvSpPr/>
          <p:nvPr/>
        </p:nvSpPr>
        <p:spPr>
          <a:xfrm>
            <a:off x="2954098" y="4885160"/>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B68929-E2C7-4314-B705-3002AA9A5CD7}"/>
              </a:ext>
            </a:extLst>
          </p:cNvPr>
          <p:cNvSpPr/>
          <p:nvPr/>
        </p:nvSpPr>
        <p:spPr>
          <a:xfrm>
            <a:off x="3651250" y="546848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962ED97-03EE-498F-BEDE-B9E6CBC0138C}"/>
              </a:ext>
            </a:extLst>
          </p:cNvPr>
          <p:cNvSpPr/>
          <p:nvPr/>
        </p:nvSpPr>
        <p:spPr>
          <a:xfrm>
            <a:off x="4848860" y="2752647"/>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51D012A-5F90-4BE2-9F9F-6602CCE746A9}"/>
              </a:ext>
            </a:extLst>
          </p:cNvPr>
          <p:cNvSpPr/>
          <p:nvPr/>
        </p:nvSpPr>
        <p:spPr>
          <a:xfrm>
            <a:off x="4284504" y="3392804"/>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9F9623-CE16-4112-AAB5-52AF4E7C0610}"/>
              </a:ext>
            </a:extLst>
          </p:cNvPr>
          <p:cNvSpPr/>
          <p:nvPr/>
        </p:nvSpPr>
        <p:spPr>
          <a:xfrm>
            <a:off x="4135755" y="4905813"/>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B357177-67DD-4C03-97CA-BC3486898702}"/>
              </a:ext>
            </a:extLst>
          </p:cNvPr>
          <p:cNvSpPr/>
          <p:nvPr/>
        </p:nvSpPr>
        <p:spPr>
          <a:xfrm>
            <a:off x="4722495" y="555097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2F484FA-FF43-4C4F-8CD3-263B47493B53}"/>
              </a:ext>
            </a:extLst>
          </p:cNvPr>
          <p:cNvSpPr/>
          <p:nvPr/>
        </p:nvSpPr>
        <p:spPr>
          <a:xfrm>
            <a:off x="4995862" y="4282531"/>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DB451F7D-BB1A-44FD-B024-E37C7A46BBB8}"/>
              </a:ext>
            </a:extLst>
          </p:cNvPr>
          <p:cNvCxnSpPr>
            <a:cxnSpLocks/>
            <a:stCxn id="6" idx="3"/>
            <a:endCxn id="12" idx="0"/>
          </p:cNvCxnSpPr>
          <p:nvPr/>
        </p:nvCxnSpPr>
        <p:spPr>
          <a:xfrm flipH="1">
            <a:off x="4099560" y="2132058"/>
            <a:ext cx="354666" cy="4915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2E1CFFFA-4B1B-4937-8987-CAFFA1CAED46}"/>
              </a:ext>
            </a:extLst>
          </p:cNvPr>
          <p:cNvCxnSpPr>
            <a:cxnSpLocks/>
            <a:stCxn id="18" idx="4"/>
            <a:endCxn id="19" idx="0"/>
          </p:cNvCxnSpPr>
          <p:nvPr/>
        </p:nvCxnSpPr>
        <p:spPr>
          <a:xfrm flipH="1">
            <a:off x="3228418" y="3993525"/>
            <a:ext cx="453787" cy="8916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3EEC625-F947-4018-943C-C944309B5504}"/>
              </a:ext>
            </a:extLst>
          </p:cNvPr>
          <p:cNvCxnSpPr>
            <a:cxnSpLocks/>
            <a:stCxn id="12" idx="4"/>
            <a:endCxn id="18" idx="0"/>
          </p:cNvCxnSpPr>
          <p:nvPr/>
        </p:nvCxnSpPr>
        <p:spPr>
          <a:xfrm flipH="1">
            <a:off x="3682205" y="3128898"/>
            <a:ext cx="417355" cy="3593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E350DB54-126A-471F-832A-11EB23860FB8}"/>
              </a:ext>
            </a:extLst>
          </p:cNvPr>
          <p:cNvCxnSpPr>
            <a:cxnSpLocks/>
            <a:stCxn id="18" idx="4"/>
            <a:endCxn id="20" idx="0"/>
          </p:cNvCxnSpPr>
          <p:nvPr/>
        </p:nvCxnSpPr>
        <p:spPr>
          <a:xfrm>
            <a:off x="3682205" y="3993525"/>
            <a:ext cx="243365" cy="14749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6C21BB9-D458-48D0-8B21-2D1BB91A625A}"/>
              </a:ext>
            </a:extLst>
          </p:cNvPr>
          <p:cNvCxnSpPr>
            <a:cxnSpLocks/>
            <a:stCxn id="22" idx="4"/>
            <a:endCxn id="23" idx="0"/>
          </p:cNvCxnSpPr>
          <p:nvPr/>
        </p:nvCxnSpPr>
        <p:spPr>
          <a:xfrm flipH="1">
            <a:off x="4410075" y="3898073"/>
            <a:ext cx="148749" cy="10077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9" name="Straight Arrow Connector 58">
            <a:extLst>
              <a:ext uri="{FF2B5EF4-FFF2-40B4-BE49-F238E27FC236}">
                <a16:creationId xmlns:a16="http://schemas.microsoft.com/office/drawing/2014/main" id="{34C4E90F-3A4D-4C05-AC00-AA20B2CDD5A9}"/>
              </a:ext>
            </a:extLst>
          </p:cNvPr>
          <p:cNvCxnSpPr>
            <a:cxnSpLocks/>
            <a:stCxn id="12" idx="4"/>
            <a:endCxn id="22" idx="0"/>
          </p:cNvCxnSpPr>
          <p:nvPr/>
        </p:nvCxnSpPr>
        <p:spPr>
          <a:xfrm>
            <a:off x="4099560" y="3128898"/>
            <a:ext cx="459264" cy="2639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8BD7F970-6FB7-4CF7-8E96-25BDF0BF3DE5}"/>
              </a:ext>
            </a:extLst>
          </p:cNvPr>
          <p:cNvCxnSpPr>
            <a:cxnSpLocks/>
            <a:stCxn id="22" idx="4"/>
            <a:endCxn id="24" idx="0"/>
          </p:cNvCxnSpPr>
          <p:nvPr/>
        </p:nvCxnSpPr>
        <p:spPr>
          <a:xfrm>
            <a:off x="4558824" y="3898073"/>
            <a:ext cx="437991" cy="16528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BBDFB38D-13AA-4F9E-A92A-339F5766DAA6}"/>
              </a:ext>
            </a:extLst>
          </p:cNvPr>
          <p:cNvCxnSpPr>
            <a:cxnSpLocks/>
            <a:stCxn id="6" idx="4"/>
            <a:endCxn id="21" idx="0"/>
          </p:cNvCxnSpPr>
          <p:nvPr/>
        </p:nvCxnSpPr>
        <p:spPr>
          <a:xfrm>
            <a:off x="4648200" y="2206053"/>
            <a:ext cx="474980" cy="5465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2" name="Straight Arrow Connector 71">
            <a:extLst>
              <a:ext uri="{FF2B5EF4-FFF2-40B4-BE49-F238E27FC236}">
                <a16:creationId xmlns:a16="http://schemas.microsoft.com/office/drawing/2014/main" id="{CEC11393-6AFA-42EE-9F15-AC7C3813A657}"/>
              </a:ext>
            </a:extLst>
          </p:cNvPr>
          <p:cNvCxnSpPr>
            <a:cxnSpLocks/>
            <a:stCxn id="21" idx="4"/>
            <a:endCxn id="25" idx="0"/>
          </p:cNvCxnSpPr>
          <p:nvPr/>
        </p:nvCxnSpPr>
        <p:spPr>
          <a:xfrm>
            <a:off x="5123180" y="3257916"/>
            <a:ext cx="147002" cy="10246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9" name="Oval 98">
            <a:extLst>
              <a:ext uri="{FF2B5EF4-FFF2-40B4-BE49-F238E27FC236}">
                <a16:creationId xmlns:a16="http://schemas.microsoft.com/office/drawing/2014/main" id="{14BD2DA4-02FD-4AA2-B1D6-B8AFF4227A05}"/>
              </a:ext>
            </a:extLst>
          </p:cNvPr>
          <p:cNvSpPr/>
          <p:nvPr/>
        </p:nvSpPr>
        <p:spPr>
          <a:xfrm>
            <a:off x="7219852" y="2549633"/>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02EC03E2-63C6-4D4C-9238-A8A4BA24BCD7}"/>
              </a:ext>
            </a:extLst>
          </p:cNvPr>
          <p:cNvSpPr/>
          <p:nvPr/>
        </p:nvSpPr>
        <p:spPr>
          <a:xfrm>
            <a:off x="6859172" y="340660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8E05DC5-B53A-4EA6-B126-842A993F51A3}"/>
              </a:ext>
            </a:extLst>
          </p:cNvPr>
          <p:cNvSpPr/>
          <p:nvPr/>
        </p:nvSpPr>
        <p:spPr>
          <a:xfrm>
            <a:off x="6603267" y="4733111"/>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0725D0EC-5D76-4DCF-B168-6F61AE709CEC}"/>
              </a:ext>
            </a:extLst>
          </p:cNvPr>
          <p:cNvSpPr/>
          <p:nvPr/>
        </p:nvSpPr>
        <p:spPr>
          <a:xfrm>
            <a:off x="7045862" y="539448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11B0E33B-CBB2-4F31-9C6C-9621B4BA01F7}"/>
              </a:ext>
            </a:extLst>
          </p:cNvPr>
          <p:cNvSpPr/>
          <p:nvPr/>
        </p:nvSpPr>
        <p:spPr>
          <a:xfrm>
            <a:off x="7797703" y="3254689"/>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2E5BB186-1E91-4BF5-8202-201F82ACE0C7}"/>
              </a:ext>
            </a:extLst>
          </p:cNvPr>
          <p:cNvSpPr/>
          <p:nvPr/>
        </p:nvSpPr>
        <p:spPr>
          <a:xfrm>
            <a:off x="8034081" y="4963212"/>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A60792D3-652D-4221-8631-7E2E9C0061C4}"/>
              </a:ext>
            </a:extLst>
          </p:cNvPr>
          <p:cNvSpPr/>
          <p:nvPr/>
        </p:nvSpPr>
        <p:spPr>
          <a:xfrm>
            <a:off x="8689262" y="5593816"/>
            <a:ext cx="548640" cy="50526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Arrow Connector 107">
            <a:extLst>
              <a:ext uri="{FF2B5EF4-FFF2-40B4-BE49-F238E27FC236}">
                <a16:creationId xmlns:a16="http://schemas.microsoft.com/office/drawing/2014/main" id="{2459B7A2-A52E-488B-825E-6DC75288ADF7}"/>
              </a:ext>
            </a:extLst>
          </p:cNvPr>
          <p:cNvCxnSpPr>
            <a:cxnSpLocks/>
            <a:stCxn id="6" idx="5"/>
            <a:endCxn id="99" idx="0"/>
          </p:cNvCxnSpPr>
          <p:nvPr/>
        </p:nvCxnSpPr>
        <p:spPr>
          <a:xfrm>
            <a:off x="4842174" y="2132058"/>
            <a:ext cx="2651998" cy="4175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Straight Arrow Connector 108">
            <a:extLst>
              <a:ext uri="{FF2B5EF4-FFF2-40B4-BE49-F238E27FC236}">
                <a16:creationId xmlns:a16="http://schemas.microsoft.com/office/drawing/2014/main" id="{3237A9DC-4370-42BB-9504-4EE1EE1962CB}"/>
              </a:ext>
            </a:extLst>
          </p:cNvPr>
          <p:cNvCxnSpPr>
            <a:cxnSpLocks/>
            <a:stCxn id="100" idx="4"/>
            <a:endCxn id="101" idx="0"/>
          </p:cNvCxnSpPr>
          <p:nvPr/>
        </p:nvCxnSpPr>
        <p:spPr>
          <a:xfrm flipH="1">
            <a:off x="6877587" y="3911871"/>
            <a:ext cx="255905" cy="8212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a:extLst>
              <a:ext uri="{FF2B5EF4-FFF2-40B4-BE49-F238E27FC236}">
                <a16:creationId xmlns:a16="http://schemas.microsoft.com/office/drawing/2014/main" id="{FA917A20-9E8A-4E4B-9A96-8F94CD8A604F}"/>
              </a:ext>
            </a:extLst>
          </p:cNvPr>
          <p:cNvCxnSpPr>
            <a:cxnSpLocks/>
            <a:stCxn id="99" idx="4"/>
            <a:endCxn id="100" idx="0"/>
          </p:cNvCxnSpPr>
          <p:nvPr/>
        </p:nvCxnSpPr>
        <p:spPr>
          <a:xfrm flipH="1">
            <a:off x="7133492" y="3054902"/>
            <a:ext cx="360680" cy="3517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Straight Arrow Connector 110">
            <a:extLst>
              <a:ext uri="{FF2B5EF4-FFF2-40B4-BE49-F238E27FC236}">
                <a16:creationId xmlns:a16="http://schemas.microsoft.com/office/drawing/2014/main" id="{61CD647A-6FA0-46FF-A789-247460A2965B}"/>
              </a:ext>
            </a:extLst>
          </p:cNvPr>
          <p:cNvCxnSpPr>
            <a:cxnSpLocks/>
            <a:stCxn id="100" idx="4"/>
            <a:endCxn id="102" idx="0"/>
          </p:cNvCxnSpPr>
          <p:nvPr/>
        </p:nvCxnSpPr>
        <p:spPr>
          <a:xfrm>
            <a:off x="7133492" y="3911871"/>
            <a:ext cx="186690" cy="14826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2" name="Straight Arrow Connector 111">
            <a:extLst>
              <a:ext uri="{FF2B5EF4-FFF2-40B4-BE49-F238E27FC236}">
                <a16:creationId xmlns:a16="http://schemas.microsoft.com/office/drawing/2014/main" id="{8B070F0F-6E80-4D10-A201-37CABF1A5974}"/>
              </a:ext>
            </a:extLst>
          </p:cNvPr>
          <p:cNvCxnSpPr>
            <a:cxnSpLocks/>
            <a:stCxn id="100" idx="5"/>
            <a:endCxn id="105" idx="0"/>
          </p:cNvCxnSpPr>
          <p:nvPr/>
        </p:nvCxnSpPr>
        <p:spPr>
          <a:xfrm>
            <a:off x="7327466" y="3837876"/>
            <a:ext cx="980935" cy="1125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3" name="Straight Arrow Connector 112">
            <a:extLst>
              <a:ext uri="{FF2B5EF4-FFF2-40B4-BE49-F238E27FC236}">
                <a16:creationId xmlns:a16="http://schemas.microsoft.com/office/drawing/2014/main" id="{83F91170-8BAD-4B3C-AA17-AE5784745414}"/>
              </a:ext>
            </a:extLst>
          </p:cNvPr>
          <p:cNvCxnSpPr>
            <a:cxnSpLocks/>
            <a:stCxn id="99" idx="4"/>
            <a:endCxn id="104" idx="1"/>
          </p:cNvCxnSpPr>
          <p:nvPr/>
        </p:nvCxnSpPr>
        <p:spPr>
          <a:xfrm>
            <a:off x="7494172" y="3054902"/>
            <a:ext cx="383877" cy="2737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4" name="Straight Arrow Connector 113">
            <a:extLst>
              <a:ext uri="{FF2B5EF4-FFF2-40B4-BE49-F238E27FC236}">
                <a16:creationId xmlns:a16="http://schemas.microsoft.com/office/drawing/2014/main" id="{B07A8D95-2701-4FDE-BB4E-02A4A19387C8}"/>
              </a:ext>
            </a:extLst>
          </p:cNvPr>
          <p:cNvCxnSpPr>
            <a:cxnSpLocks/>
            <a:stCxn id="105" idx="5"/>
            <a:endCxn id="106" idx="0"/>
          </p:cNvCxnSpPr>
          <p:nvPr/>
        </p:nvCxnSpPr>
        <p:spPr>
          <a:xfrm>
            <a:off x="8502375" y="5394486"/>
            <a:ext cx="461207" cy="1993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0" name="Rectangle: Rounded Corners 179">
            <a:extLst>
              <a:ext uri="{FF2B5EF4-FFF2-40B4-BE49-F238E27FC236}">
                <a16:creationId xmlns:a16="http://schemas.microsoft.com/office/drawing/2014/main" id="{0A616039-5D38-4F12-AB4D-55CB2CC62B57}"/>
              </a:ext>
            </a:extLst>
          </p:cNvPr>
          <p:cNvSpPr/>
          <p:nvPr/>
        </p:nvSpPr>
        <p:spPr>
          <a:xfrm>
            <a:off x="2476500" y="1463514"/>
            <a:ext cx="7217229" cy="987055"/>
          </a:xfrm>
          <a:prstGeom prst="roundRect">
            <a:avLst/>
          </a:prstGeom>
          <a:solidFill>
            <a:schemeClr val="tx2">
              <a:lumMod val="75000"/>
              <a:alpha val="1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A4B35CF-19C7-4A38-8099-8CEA6132CAAF}"/>
              </a:ext>
            </a:extLst>
          </p:cNvPr>
          <p:cNvSpPr/>
          <p:nvPr/>
        </p:nvSpPr>
        <p:spPr>
          <a:xfrm>
            <a:off x="2808515" y="1595893"/>
            <a:ext cx="3048000" cy="4717821"/>
          </a:xfrm>
          <a:prstGeom prst="rect">
            <a:avLst/>
          </a:prstGeom>
          <a:solidFill>
            <a:srgbClr val="A0C1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2CF2BE08-994F-4D62-823E-95ED16D45C37}"/>
              </a:ext>
            </a:extLst>
          </p:cNvPr>
          <p:cNvSpPr/>
          <p:nvPr/>
        </p:nvSpPr>
        <p:spPr>
          <a:xfrm>
            <a:off x="6310065" y="1589824"/>
            <a:ext cx="3048000" cy="4717821"/>
          </a:xfrm>
          <a:prstGeom prst="rect">
            <a:avLst/>
          </a:prstGeom>
          <a:solidFill>
            <a:srgbClr val="A0C1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29CAC6-8823-4467-8939-540288D1686E}"/>
              </a:ext>
            </a:extLst>
          </p:cNvPr>
          <p:cNvSpPr txBox="1"/>
          <p:nvPr/>
        </p:nvSpPr>
        <p:spPr>
          <a:xfrm>
            <a:off x="2872368" y="1643967"/>
            <a:ext cx="809837" cy="369332"/>
          </a:xfrm>
          <a:prstGeom prst="rect">
            <a:avLst/>
          </a:prstGeom>
          <a:noFill/>
        </p:spPr>
        <p:txBody>
          <a:bodyPr wrap="none" rtlCol="0">
            <a:spAutoFit/>
          </a:bodyPr>
          <a:lstStyle/>
          <a:p>
            <a:r>
              <a:rPr lang="en-US" dirty="0"/>
              <a:t>Node1</a:t>
            </a:r>
          </a:p>
        </p:txBody>
      </p:sp>
      <p:sp>
        <p:nvSpPr>
          <p:cNvPr id="8" name="Rectangle 7">
            <a:extLst>
              <a:ext uri="{FF2B5EF4-FFF2-40B4-BE49-F238E27FC236}">
                <a16:creationId xmlns:a16="http://schemas.microsoft.com/office/drawing/2014/main" id="{83D4A607-7144-4173-8E45-D05281BF546B}"/>
              </a:ext>
            </a:extLst>
          </p:cNvPr>
          <p:cNvSpPr/>
          <p:nvPr/>
        </p:nvSpPr>
        <p:spPr>
          <a:xfrm>
            <a:off x="6454253" y="1616305"/>
            <a:ext cx="809837" cy="369332"/>
          </a:xfrm>
          <a:prstGeom prst="rect">
            <a:avLst/>
          </a:prstGeom>
        </p:spPr>
        <p:txBody>
          <a:bodyPr wrap="none">
            <a:spAutoFit/>
          </a:bodyPr>
          <a:lstStyle/>
          <a:p>
            <a:r>
              <a:rPr lang="en-US" dirty="0"/>
              <a:t>Node2</a:t>
            </a:r>
          </a:p>
        </p:txBody>
      </p:sp>
    </p:spTree>
    <p:extLst>
      <p:ext uri="{BB962C8B-B14F-4D97-AF65-F5344CB8AC3E}">
        <p14:creationId xmlns:p14="http://schemas.microsoft.com/office/powerpoint/2010/main" val="126213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1238-2FD5-4922-BC8C-C661882BE4AC}"/>
              </a:ext>
            </a:extLst>
          </p:cNvPr>
          <p:cNvSpPr>
            <a:spLocks noGrp="1"/>
          </p:cNvSpPr>
          <p:nvPr>
            <p:ph type="title"/>
          </p:nvPr>
        </p:nvSpPr>
        <p:spPr/>
        <p:txBody>
          <a:bodyPr/>
          <a:lstStyle/>
          <a:p>
            <a:r>
              <a:rPr lang="en-US" b="1" dirty="0"/>
              <a:t>Akka Cluster</a:t>
            </a:r>
            <a:endParaRPr lang="en-US" dirty="0"/>
          </a:p>
        </p:txBody>
      </p:sp>
      <p:sp>
        <p:nvSpPr>
          <p:cNvPr id="3" name="Content Placeholder 2">
            <a:extLst>
              <a:ext uri="{FF2B5EF4-FFF2-40B4-BE49-F238E27FC236}">
                <a16:creationId xmlns:a16="http://schemas.microsoft.com/office/drawing/2014/main" id="{B98DA06B-36CB-401B-B320-FB7D9FD4A00F}"/>
              </a:ext>
            </a:extLst>
          </p:cNvPr>
          <p:cNvSpPr>
            <a:spLocks noGrp="1"/>
          </p:cNvSpPr>
          <p:nvPr>
            <p:ph idx="1"/>
          </p:nvPr>
        </p:nvSpPr>
        <p:spPr/>
        <p:txBody>
          <a:bodyPr/>
          <a:lstStyle/>
          <a:p>
            <a:pPr marL="45720" indent="0">
              <a:buNone/>
            </a:pPr>
            <a:r>
              <a:rPr lang="en-US" sz="2800" b="1" dirty="0"/>
              <a:t>Terms</a:t>
            </a:r>
            <a:endParaRPr lang="fa-IR" sz="2800" b="1" dirty="0"/>
          </a:p>
          <a:p>
            <a:r>
              <a:rPr lang="en-US" sz="2800" b="1" dirty="0"/>
              <a:t>Node</a:t>
            </a:r>
          </a:p>
          <a:p>
            <a:pPr marL="365760" lvl="1" indent="0">
              <a:buNone/>
            </a:pPr>
            <a:r>
              <a:rPr lang="en-US" dirty="0"/>
              <a:t>A logical member of a cluster. (ActorSystem)</a:t>
            </a:r>
          </a:p>
          <a:p>
            <a:pPr marL="365760" lvl="1" indent="0">
              <a:buNone/>
            </a:pPr>
            <a:r>
              <a:rPr lang="en-US" dirty="0"/>
              <a:t>There could be multiple nodes on a physical machine. Defined by a </a:t>
            </a:r>
            <a:r>
              <a:rPr lang="en-US" i="1" dirty="0"/>
              <a:t>hostname:port:uid</a:t>
            </a:r>
            <a:r>
              <a:rPr lang="en-US" dirty="0"/>
              <a:t> tuple</a:t>
            </a:r>
            <a:endParaRPr lang="en-US" sz="2600" b="1" dirty="0"/>
          </a:p>
          <a:p>
            <a:r>
              <a:rPr lang="en-US" sz="2800" b="1" dirty="0"/>
              <a:t>Cluster</a:t>
            </a:r>
          </a:p>
          <a:p>
            <a:pPr lvl="1"/>
            <a:r>
              <a:rPr lang="en-US" b="1" dirty="0"/>
              <a:t>A set of nodes joined together through the membership service</a:t>
            </a:r>
          </a:p>
          <a:p>
            <a:r>
              <a:rPr lang="en-US" sz="2800" b="1" dirty="0"/>
              <a:t>Leader</a:t>
            </a:r>
          </a:p>
          <a:p>
            <a:pPr lvl="1"/>
            <a:r>
              <a:rPr lang="en-US" dirty="0"/>
              <a:t>A single node in the cluster that acts as the leader. Managing cluster convergence</a:t>
            </a:r>
          </a:p>
        </p:txBody>
      </p:sp>
    </p:spTree>
    <p:extLst>
      <p:ext uri="{BB962C8B-B14F-4D97-AF65-F5344CB8AC3E}">
        <p14:creationId xmlns:p14="http://schemas.microsoft.com/office/powerpoint/2010/main" val="30667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bg1"/>
                                      </p:to>
                                    </p:animClr>
                                  </p:sub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bg1"/>
                                      </p:to>
                                    </p:animClr>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chemeClr val="bg1"/>
                                      </p:to>
                                    </p:animClr>
                                  </p:sub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0075-4EAB-4485-A354-579997F7883A}"/>
              </a:ext>
            </a:extLst>
          </p:cNvPr>
          <p:cNvSpPr>
            <a:spLocks noGrp="1"/>
          </p:cNvSpPr>
          <p:nvPr>
            <p:ph type="title"/>
          </p:nvPr>
        </p:nvSpPr>
        <p:spPr/>
        <p:txBody>
          <a:bodyPr/>
          <a:lstStyle/>
          <a:p>
            <a:r>
              <a:rPr lang="en-US" b="1" dirty="0"/>
              <a:t>Akka Cluster</a:t>
            </a:r>
            <a:endParaRPr lang="en-US" dirty="0"/>
          </a:p>
        </p:txBody>
      </p:sp>
      <p:sp>
        <p:nvSpPr>
          <p:cNvPr id="3" name="Content Placeholder 2">
            <a:extLst>
              <a:ext uri="{FF2B5EF4-FFF2-40B4-BE49-F238E27FC236}">
                <a16:creationId xmlns:a16="http://schemas.microsoft.com/office/drawing/2014/main" id="{02226A0E-30ED-4515-ABD7-64CA8E0A6578}"/>
              </a:ext>
            </a:extLst>
          </p:cNvPr>
          <p:cNvSpPr>
            <a:spLocks noGrp="1"/>
          </p:cNvSpPr>
          <p:nvPr>
            <p:ph idx="1"/>
          </p:nvPr>
        </p:nvSpPr>
        <p:spPr>
          <a:xfrm>
            <a:off x="1398814" y="1839686"/>
            <a:ext cx="9452066" cy="4189893"/>
          </a:xfrm>
        </p:spPr>
        <p:txBody>
          <a:bodyPr>
            <a:normAutofit/>
          </a:bodyPr>
          <a:lstStyle/>
          <a:p>
            <a:r>
              <a:rPr lang="en-US" sz="2800" dirty="0"/>
              <a:t>Provides a fault-tolerant, peer-to-peer based cluster membership service</a:t>
            </a:r>
          </a:p>
          <a:p>
            <a:r>
              <a:rPr lang="en-US" sz="2800" dirty="0"/>
              <a:t>using gossip protocols and an automatic failure detector</a:t>
            </a:r>
          </a:p>
          <a:p>
            <a:r>
              <a:rPr lang="en-US" sz="2800" dirty="0"/>
              <a:t>Allows for building distributed applications</a:t>
            </a:r>
          </a:p>
        </p:txBody>
      </p:sp>
    </p:spTree>
    <p:extLst>
      <p:ext uri="{BB962C8B-B14F-4D97-AF65-F5344CB8AC3E}">
        <p14:creationId xmlns:p14="http://schemas.microsoft.com/office/powerpoint/2010/main" val="138864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F4EB-27F9-4E25-81A7-4CF33E6AF8AC}"/>
              </a:ext>
            </a:extLst>
          </p:cNvPr>
          <p:cNvSpPr>
            <a:spLocks noGrp="1"/>
          </p:cNvSpPr>
          <p:nvPr>
            <p:ph type="title"/>
          </p:nvPr>
        </p:nvSpPr>
        <p:spPr/>
        <p:txBody>
          <a:bodyPr/>
          <a:lstStyle/>
          <a:p>
            <a:pPr fontAlgn="base"/>
            <a:r>
              <a:rPr lang="en-US" b="1" dirty="0"/>
              <a:t>What is Serverless?</a:t>
            </a:r>
          </a:p>
        </p:txBody>
      </p:sp>
      <p:sp>
        <p:nvSpPr>
          <p:cNvPr id="3" name="Content Placeholder 2">
            <a:extLst>
              <a:ext uri="{FF2B5EF4-FFF2-40B4-BE49-F238E27FC236}">
                <a16:creationId xmlns:a16="http://schemas.microsoft.com/office/drawing/2014/main" id="{E52B88E9-6C1E-452D-830F-6E275F2114B8}"/>
              </a:ext>
            </a:extLst>
          </p:cNvPr>
          <p:cNvSpPr>
            <a:spLocks noGrp="1"/>
          </p:cNvSpPr>
          <p:nvPr>
            <p:ph idx="1"/>
          </p:nvPr>
        </p:nvSpPr>
        <p:spPr>
          <a:xfrm>
            <a:off x="1341120" y="1945495"/>
            <a:ext cx="9381309" cy="2283605"/>
          </a:xfrm>
        </p:spPr>
        <p:txBody>
          <a:bodyPr>
            <a:normAutofit fontScale="92500" lnSpcReduction="20000"/>
          </a:bodyPr>
          <a:lstStyle/>
          <a:p>
            <a:r>
              <a:rPr lang="en-US" sz="2800" dirty="0"/>
              <a:t>Application designs that incorporate third-party services</a:t>
            </a:r>
            <a:r>
              <a:rPr lang="en-US" sz="2800" i="1" dirty="0"/>
              <a:t> “Backend as a Service” </a:t>
            </a:r>
            <a:r>
              <a:rPr lang="en-US" sz="2800" dirty="0"/>
              <a:t>(BaaS)</a:t>
            </a:r>
          </a:p>
          <a:p>
            <a:pPr lvl="1"/>
            <a:r>
              <a:rPr lang="en-US" dirty="0"/>
              <a:t>For example, you might use Auth0 for your authentication, SendGrid for your email, Stripe for payment processing, SQL AZURE or Firebase for your data, and so on.</a:t>
            </a:r>
          </a:p>
          <a:p>
            <a:r>
              <a:rPr lang="en-US" sz="3000" i="1" dirty="0"/>
              <a:t>Custom code run in managed, ephemeral containers on a “Functions as a Service” (FaaS) platform</a:t>
            </a:r>
          </a:p>
          <a:p>
            <a:pPr lvl="1"/>
            <a:r>
              <a:rPr lang="en-US" dirty="0"/>
              <a:t> </a:t>
            </a:r>
            <a:r>
              <a:rPr lang="en-US" b="1" dirty="0"/>
              <a:t>Deploy our code in the smallest units possible - at the function level</a:t>
            </a:r>
            <a:r>
              <a:rPr lang="en-US" dirty="0"/>
              <a:t>.</a:t>
            </a:r>
            <a:endParaRPr lang="en-US" sz="2800" i="1" dirty="0"/>
          </a:p>
          <a:p>
            <a:endParaRPr lang="en-US" sz="3600" dirty="0"/>
          </a:p>
        </p:txBody>
      </p:sp>
    </p:spTree>
    <p:extLst>
      <p:ext uri="{BB962C8B-B14F-4D97-AF65-F5344CB8AC3E}">
        <p14:creationId xmlns:p14="http://schemas.microsoft.com/office/powerpoint/2010/main" val="46950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9A01-530D-40E1-8832-CD238CFCB6D0}"/>
              </a:ext>
            </a:extLst>
          </p:cNvPr>
          <p:cNvSpPr>
            <a:spLocks noGrp="1"/>
          </p:cNvSpPr>
          <p:nvPr>
            <p:ph type="title"/>
          </p:nvPr>
        </p:nvSpPr>
        <p:spPr/>
        <p:txBody>
          <a:bodyPr/>
          <a:lstStyle/>
          <a:p>
            <a:r>
              <a:rPr lang="en-US" b="1" dirty="0"/>
              <a:t>Membership Lifecycle</a:t>
            </a:r>
            <a:endParaRPr lang="en-US" dirty="0"/>
          </a:p>
        </p:txBody>
      </p:sp>
      <p:pic>
        <p:nvPicPr>
          <p:cNvPr id="4" name="Content Placeholder 3">
            <a:extLst>
              <a:ext uri="{FF2B5EF4-FFF2-40B4-BE49-F238E27FC236}">
                <a16:creationId xmlns:a16="http://schemas.microsoft.com/office/drawing/2014/main" id="{8942022B-DD9A-4D98-A8A9-1171FD7D7DA3}"/>
              </a:ext>
            </a:extLst>
          </p:cNvPr>
          <p:cNvPicPr>
            <a:picLocks noGrp="1" noChangeAspect="1"/>
          </p:cNvPicPr>
          <p:nvPr>
            <p:ph idx="1"/>
          </p:nvPr>
        </p:nvPicPr>
        <p:blipFill>
          <a:blip r:embed="rId3"/>
          <a:stretch>
            <a:fillRect/>
          </a:stretch>
        </p:blipFill>
        <p:spPr>
          <a:xfrm>
            <a:off x="3008630" y="1945368"/>
            <a:ext cx="6174739" cy="4127500"/>
          </a:xfrm>
          <a:prstGeom prst="rect">
            <a:avLst/>
          </a:prstGeom>
        </p:spPr>
      </p:pic>
    </p:spTree>
    <p:extLst>
      <p:ext uri="{BB962C8B-B14F-4D97-AF65-F5344CB8AC3E}">
        <p14:creationId xmlns:p14="http://schemas.microsoft.com/office/powerpoint/2010/main" val="26946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A415-B503-4B89-A54F-E725351B179F}"/>
              </a:ext>
            </a:extLst>
          </p:cNvPr>
          <p:cNvSpPr>
            <a:spLocks noGrp="1"/>
          </p:cNvSpPr>
          <p:nvPr>
            <p:ph type="title"/>
          </p:nvPr>
        </p:nvSpPr>
        <p:spPr/>
        <p:txBody>
          <a:bodyPr>
            <a:normAutofit/>
          </a:bodyPr>
          <a:lstStyle/>
          <a:p>
            <a:br>
              <a:rPr lang="en-US" b="1" dirty="0"/>
            </a:br>
            <a:r>
              <a:rPr lang="en-US" b="1" dirty="0"/>
              <a:t>Cluster Usage</a:t>
            </a:r>
            <a:endParaRPr lang="en-US" dirty="0"/>
          </a:p>
        </p:txBody>
      </p:sp>
      <p:sp>
        <p:nvSpPr>
          <p:cNvPr id="3" name="Content Placeholder 2">
            <a:extLst>
              <a:ext uri="{FF2B5EF4-FFF2-40B4-BE49-F238E27FC236}">
                <a16:creationId xmlns:a16="http://schemas.microsoft.com/office/drawing/2014/main" id="{C7718061-A48F-4858-B2FA-267F70CE7B03}"/>
              </a:ext>
            </a:extLst>
          </p:cNvPr>
          <p:cNvSpPr>
            <a:spLocks noGrp="1"/>
          </p:cNvSpPr>
          <p:nvPr>
            <p:ph idx="1"/>
          </p:nvPr>
        </p:nvSpPr>
        <p:spPr/>
        <p:txBody>
          <a:bodyPr>
            <a:normAutofit/>
          </a:bodyPr>
          <a:lstStyle/>
          <a:p>
            <a:r>
              <a:rPr lang="en-US" sz="2800" b="1" dirty="0"/>
              <a:t>Microservices</a:t>
            </a:r>
          </a:p>
          <a:p>
            <a:r>
              <a:rPr lang="en-US" sz="2800" b="1" dirty="0"/>
              <a:t>Traditional distributed application</a:t>
            </a:r>
          </a:p>
        </p:txBody>
      </p:sp>
    </p:spTree>
    <p:extLst>
      <p:ext uri="{BB962C8B-B14F-4D97-AF65-F5344CB8AC3E}">
        <p14:creationId xmlns:p14="http://schemas.microsoft.com/office/powerpoint/2010/main" val="154275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514440-3C14-428B-86BA-ED755E7C7AC4}"/>
              </a:ext>
            </a:extLst>
          </p:cNvPr>
          <p:cNvSpPr/>
          <p:nvPr/>
        </p:nvSpPr>
        <p:spPr>
          <a:xfrm>
            <a:off x="419100" y="1277033"/>
            <a:ext cx="10836730" cy="3693319"/>
          </a:xfrm>
          <a:prstGeom prst="rect">
            <a:avLst/>
          </a:prstGeom>
        </p:spPr>
        <p:txBody>
          <a:bodyPr wrap="square">
            <a:spAutoFit/>
          </a:bodyPr>
          <a:lstStyle/>
          <a:p>
            <a:pPr marL="285750" indent="-285750">
              <a:buFont typeface="Arial" panose="020B0604020202020204" pitchFamily="34" charset="0"/>
              <a:buChar char="•"/>
            </a:pPr>
            <a:r>
              <a:rPr lang="en-US" u="sng" dirty="0">
                <a:solidFill>
                  <a:srgbClr val="00B0F0"/>
                </a:solidFill>
              </a:rPr>
              <a:t>“</a:t>
            </a:r>
            <a:r>
              <a:rPr lang="en-US" dirty="0">
                <a:solidFill>
                  <a:srgbClr val="00B0F0"/>
                </a:solidFill>
              </a:rPr>
              <a:t>Lightbend</a:t>
            </a:r>
            <a:r>
              <a:rPr lang="en-US" u="sng" dirty="0">
                <a:solidFill>
                  <a:srgbClr val="00B0F0"/>
                </a:solidFill>
              </a:rPr>
              <a:t>”</a:t>
            </a:r>
            <a:r>
              <a:rPr lang="en-US" dirty="0">
                <a:solidFill>
                  <a:srgbClr val="00B0F0"/>
                </a:solidFill>
              </a:rPr>
              <a:t>, URL:</a:t>
            </a:r>
            <a:r>
              <a:rPr lang="en-US" dirty="0">
                <a:solidFill>
                  <a:srgbClr val="00B0F0"/>
                </a:solidFill>
                <a:hlinkClick r:id="rId3">
                  <a:extLst>
                    <a:ext uri="{A12FA001-AC4F-418D-AE19-62706E023703}">
                      <ahyp:hlinkClr xmlns:ahyp="http://schemas.microsoft.com/office/drawing/2018/hyperlinkcolor" val="tx"/>
                    </a:ext>
                  </a:extLst>
                </a:hlinkClick>
              </a:rPr>
              <a:t>https://developer.lightbend.com/guides/</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Akka Documentation</a:t>
            </a:r>
            <a:r>
              <a:rPr lang="en-US" u="sng" dirty="0">
                <a:solidFill>
                  <a:srgbClr val="00B0F0"/>
                </a:solidFill>
              </a:rPr>
              <a:t>”,</a:t>
            </a:r>
            <a:r>
              <a:rPr lang="en-US" dirty="0">
                <a:solidFill>
                  <a:srgbClr val="00B0F0"/>
                </a:solidFill>
              </a:rPr>
              <a:t> URL:</a:t>
            </a:r>
            <a:r>
              <a:rPr lang="en-US" dirty="0">
                <a:solidFill>
                  <a:srgbClr val="00B0F0"/>
                </a:solidFill>
                <a:hlinkClick r:id="rId4">
                  <a:extLst>
                    <a:ext uri="{A12FA001-AC4F-418D-AE19-62706E023703}">
                      <ahyp:hlinkClr xmlns:ahyp="http://schemas.microsoft.com/office/drawing/2018/hyperlinkcolor" val="tx"/>
                    </a:ext>
                  </a:extLst>
                </a:hlinkClick>
              </a:rPr>
              <a:t>https://doc.akka.io/docs/akka/current/</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Reactivedesignpatterns</a:t>
            </a:r>
            <a:r>
              <a:rPr lang="en-US" u="sng" dirty="0">
                <a:solidFill>
                  <a:srgbClr val="00B0F0"/>
                </a:solidFill>
              </a:rPr>
              <a:t>”,</a:t>
            </a:r>
            <a:r>
              <a:rPr lang="en-US" dirty="0">
                <a:solidFill>
                  <a:srgbClr val="00B0F0"/>
                </a:solidFill>
              </a:rPr>
              <a:t> URL:</a:t>
            </a:r>
            <a:r>
              <a:rPr lang="en-US" dirty="0">
                <a:solidFill>
                  <a:srgbClr val="00B0F0"/>
                </a:solidFill>
                <a:hlinkClick r:id="rId5">
                  <a:extLst>
                    <a:ext uri="{A12FA001-AC4F-418D-AE19-62706E023703}">
                      <ahyp:hlinkClr xmlns:ahyp="http://schemas.microsoft.com/office/drawing/2018/hyperlinkcolor" val="tx"/>
                    </a:ext>
                  </a:extLst>
                </a:hlinkClick>
              </a:rPr>
              <a:t>https://www.reactivedesignpatterns.com/patterns/error-kernel.html</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Jonasboner</a:t>
            </a:r>
            <a:r>
              <a:rPr lang="en-US" u="sng" dirty="0">
                <a:solidFill>
                  <a:srgbClr val="00B0F0"/>
                </a:solidFill>
              </a:rPr>
              <a:t>”,</a:t>
            </a:r>
            <a:r>
              <a:rPr lang="en-US" dirty="0">
                <a:solidFill>
                  <a:srgbClr val="00B0F0"/>
                </a:solidFill>
              </a:rPr>
              <a:t> URL:</a:t>
            </a:r>
            <a:r>
              <a:rPr lang="en-US" dirty="0">
                <a:solidFill>
                  <a:srgbClr val="00B0F0"/>
                </a:solidFill>
                <a:hlinkClick r:id="rId6">
                  <a:extLst>
                    <a:ext uri="{A12FA001-AC4F-418D-AE19-62706E023703}">
                      <ahyp:hlinkClr xmlns:ahyp="http://schemas.microsoft.com/office/drawing/2018/hyperlinkcolor" val="tx"/>
                    </a:ext>
                  </a:extLst>
                </a:hlinkClick>
              </a:rPr>
              <a:t>http://jonasboner.com/talks/</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Slideshare</a:t>
            </a:r>
            <a:r>
              <a:rPr lang="en-US" u="sng" dirty="0">
                <a:solidFill>
                  <a:srgbClr val="00B0F0"/>
                </a:solidFill>
              </a:rPr>
              <a:t>”,</a:t>
            </a:r>
            <a:r>
              <a:rPr lang="en-US" dirty="0">
                <a:solidFill>
                  <a:srgbClr val="00B0F0"/>
                </a:solidFill>
              </a:rPr>
              <a:t> URL:</a:t>
            </a:r>
            <a:r>
              <a:rPr lang="en-US" dirty="0">
                <a:solidFill>
                  <a:srgbClr val="00B0F0"/>
                </a:solidFill>
                <a:hlinkClick r:id="rId7">
                  <a:extLst>
                    <a:ext uri="{A12FA001-AC4F-418D-AE19-62706E023703}">
                      <ahyp:hlinkClr xmlns:ahyp="http://schemas.microsoft.com/office/drawing/2018/hyperlinkcolor" val="tx"/>
                    </a:ext>
                  </a:extLst>
                </a:hlinkClick>
              </a:rPr>
              <a:t>https://www.slideshare.net/jboner/introducing-akka</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Martinfowler</a:t>
            </a:r>
            <a:r>
              <a:rPr lang="en-US" u="sng" dirty="0">
                <a:solidFill>
                  <a:srgbClr val="00B0F0"/>
                </a:solidFill>
              </a:rPr>
              <a:t>”,</a:t>
            </a:r>
            <a:r>
              <a:rPr lang="en-US" dirty="0">
                <a:solidFill>
                  <a:srgbClr val="00B0F0"/>
                </a:solidFill>
              </a:rPr>
              <a:t> URL:</a:t>
            </a:r>
            <a:r>
              <a:rPr lang="en-US" dirty="0">
                <a:solidFill>
                  <a:srgbClr val="00B0F0"/>
                </a:solidFill>
                <a:hlinkClick r:id="rId8">
                  <a:extLst>
                    <a:ext uri="{A12FA001-AC4F-418D-AE19-62706E023703}">
                      <ahyp:hlinkClr xmlns:ahyp="http://schemas.microsoft.com/office/drawing/2018/hyperlinkcolor" val="tx"/>
                    </a:ext>
                  </a:extLst>
                </a:hlinkClick>
              </a:rPr>
              <a:t>https://martinfowler.com/articles/serverless.html#WhatIsServerless</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Martinfowler</a:t>
            </a:r>
            <a:r>
              <a:rPr lang="en-US" u="sng" dirty="0">
                <a:solidFill>
                  <a:srgbClr val="00B0F0"/>
                </a:solidFill>
              </a:rPr>
              <a:t>”,</a:t>
            </a:r>
            <a:r>
              <a:rPr lang="en-US" dirty="0">
                <a:solidFill>
                  <a:srgbClr val="00B0F0"/>
                </a:solidFill>
              </a:rPr>
              <a:t> URL:</a:t>
            </a:r>
            <a:r>
              <a:rPr lang="en-US" dirty="0">
                <a:solidFill>
                  <a:srgbClr val="00B0F0"/>
                </a:solidFill>
                <a:hlinkClick r:id="rId9">
                  <a:extLst>
                    <a:ext uri="{A12FA001-AC4F-418D-AE19-62706E023703}">
                      <ahyp:hlinkClr xmlns:ahyp="http://schemas.microsoft.com/office/drawing/2018/hyperlinkcolor" val="tx"/>
                    </a:ext>
                  </a:extLst>
                </a:hlinkClick>
              </a:rPr>
              <a:t>https://martinfowler.com/bliki/Serverless.html</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Markheath</a:t>
            </a:r>
            <a:r>
              <a:rPr lang="en-US" u="sng" dirty="0">
                <a:solidFill>
                  <a:srgbClr val="00B0F0"/>
                </a:solidFill>
              </a:rPr>
              <a:t>”,</a:t>
            </a:r>
            <a:r>
              <a:rPr lang="en-US" dirty="0">
                <a:solidFill>
                  <a:srgbClr val="00B0F0"/>
                </a:solidFill>
              </a:rPr>
              <a:t> URL:</a:t>
            </a:r>
            <a:r>
              <a:rPr lang="en-US" dirty="0">
                <a:solidFill>
                  <a:srgbClr val="00B0F0"/>
                </a:solidFill>
                <a:hlinkClick r:id="rId10">
                  <a:extLst>
                    <a:ext uri="{A12FA001-AC4F-418D-AE19-62706E023703}">
                      <ahyp:hlinkClr xmlns:ahyp="http://schemas.microsoft.com/office/drawing/2018/hyperlinkcolor" val="tx"/>
                    </a:ext>
                  </a:extLst>
                </a:hlinkClick>
              </a:rPr>
              <a:t>https://markheath.net/post/thoughts-on-serverless</a:t>
            </a:r>
            <a:r>
              <a:rPr lang="en-US" dirty="0">
                <a:solidFill>
                  <a:srgbClr val="00B0F0"/>
                </a:solidFill>
              </a:rPr>
              <a:t>, Access Date: 12/4/2019.</a:t>
            </a:r>
          </a:p>
          <a:p>
            <a:pPr marL="285750" indent="-285750">
              <a:buFont typeface="Arial" panose="020B0604020202020204" pitchFamily="34" charset="0"/>
              <a:buChar char="•"/>
            </a:pPr>
            <a:r>
              <a:rPr lang="en-US" u="sng" dirty="0">
                <a:solidFill>
                  <a:srgbClr val="00B0F0"/>
                </a:solidFill>
              </a:rPr>
              <a:t>“</a:t>
            </a:r>
            <a:r>
              <a:rPr lang="en-US" dirty="0">
                <a:solidFill>
                  <a:srgbClr val="00B0F0"/>
                </a:solidFill>
              </a:rPr>
              <a:t> Wikipedia</a:t>
            </a:r>
            <a:r>
              <a:rPr lang="en-US" u="sng" dirty="0">
                <a:solidFill>
                  <a:srgbClr val="00B0F0"/>
                </a:solidFill>
              </a:rPr>
              <a:t>”,</a:t>
            </a:r>
            <a:r>
              <a:rPr lang="en-US" dirty="0">
                <a:solidFill>
                  <a:srgbClr val="00B0F0"/>
                </a:solidFill>
              </a:rPr>
              <a:t> URL:</a:t>
            </a:r>
            <a:r>
              <a:rPr lang="en-US" dirty="0">
                <a:solidFill>
                  <a:srgbClr val="00B0F0"/>
                </a:solidFill>
                <a:hlinkClick r:id="rId11">
                  <a:extLst>
                    <a:ext uri="{A12FA001-AC4F-418D-AE19-62706E023703}">
                      <ahyp:hlinkClr xmlns:ahyp="http://schemas.microsoft.com/office/drawing/2018/hyperlinkcolor" val="tx"/>
                    </a:ext>
                  </a:extLst>
                </a:hlinkClick>
              </a:rPr>
              <a:t>https://en.wikipedia.org/wiki/Actor_model</a:t>
            </a:r>
            <a:r>
              <a:rPr lang="en-US" dirty="0">
                <a:solidFill>
                  <a:srgbClr val="00B0F0"/>
                </a:solidFill>
              </a:rPr>
              <a:t>, Access Date: 12/4/2019.</a:t>
            </a:r>
          </a:p>
          <a:p>
            <a:endParaRPr lang="en-US" dirty="0">
              <a:solidFill>
                <a:schemeClr val="accent2">
                  <a:lumMod val="40000"/>
                  <a:lumOff val="60000"/>
                </a:schemeClr>
              </a:solidFill>
            </a:endParaRPr>
          </a:p>
          <a:p>
            <a:endParaRPr lang="en-US" dirty="0">
              <a:solidFill>
                <a:schemeClr val="accent2">
                  <a:lumMod val="40000"/>
                  <a:lumOff val="60000"/>
                </a:schemeClr>
              </a:solidFill>
            </a:endParaRPr>
          </a:p>
        </p:txBody>
      </p:sp>
    </p:spTree>
    <p:extLst>
      <p:ext uri="{BB962C8B-B14F-4D97-AF65-F5344CB8AC3E}">
        <p14:creationId xmlns:p14="http://schemas.microsoft.com/office/powerpoint/2010/main" val="1000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F4EB-27F9-4E25-81A7-4CF33E6AF8AC}"/>
              </a:ext>
            </a:extLst>
          </p:cNvPr>
          <p:cNvSpPr>
            <a:spLocks noGrp="1"/>
          </p:cNvSpPr>
          <p:nvPr>
            <p:ph type="title"/>
          </p:nvPr>
        </p:nvSpPr>
        <p:spPr/>
        <p:txBody>
          <a:bodyPr/>
          <a:lstStyle/>
          <a:p>
            <a:pPr fontAlgn="base"/>
            <a:r>
              <a:rPr lang="en-US" b="1" dirty="0"/>
              <a:t>What is Serverless?</a:t>
            </a:r>
          </a:p>
        </p:txBody>
      </p:sp>
      <p:pic>
        <p:nvPicPr>
          <p:cNvPr id="5124" name="Picture 4" descr="https://martinfowler.com/bliki/images/serverless/sketch.png">
            <a:extLst>
              <a:ext uri="{FF2B5EF4-FFF2-40B4-BE49-F238E27FC236}">
                <a16:creationId xmlns:a16="http://schemas.microsoft.com/office/drawing/2014/main" id="{E0C62C7A-6B2C-48B5-A46D-DD7928F32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158" y="1700784"/>
            <a:ext cx="5344204" cy="475725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18C9926-730F-447B-9FC9-1A4E18F68AF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015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2010806-0007-4588-B5F1-481FBEC539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5028" y="2712814"/>
            <a:ext cx="6257143" cy="1590476"/>
          </a:xfrm>
        </p:spPr>
      </p:pic>
      <p:sp>
        <p:nvSpPr>
          <p:cNvPr id="4" name="AutoShape 2" descr="https://martinfowler.com/articles/serverless/ps.svg">
            <a:extLst>
              <a:ext uri="{FF2B5EF4-FFF2-40B4-BE49-F238E27FC236}">
                <a16:creationId xmlns:a16="http://schemas.microsoft.com/office/drawing/2014/main" id="{67C06B56-BBDF-435B-8F59-E1CBCA639D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a:extLst>
              <a:ext uri="{FF2B5EF4-FFF2-40B4-BE49-F238E27FC236}">
                <a16:creationId xmlns:a16="http://schemas.microsoft.com/office/drawing/2014/main" id="{65AAAAA5-8E8A-455D-BF09-1BB877035B96}"/>
              </a:ext>
            </a:extLst>
          </p:cNvPr>
          <p:cNvSpPr txBox="1">
            <a:spLocks/>
          </p:cNvSpPr>
          <p:nvPr/>
        </p:nvSpPr>
        <p:spPr>
          <a:xfrm>
            <a:off x="1303020" y="467360"/>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dirty="0"/>
              <a:t>Traditional architecture</a:t>
            </a:r>
          </a:p>
        </p:txBody>
      </p:sp>
      <p:sp>
        <p:nvSpPr>
          <p:cNvPr id="5" name="Title 4">
            <a:extLst>
              <a:ext uri="{FF2B5EF4-FFF2-40B4-BE49-F238E27FC236}">
                <a16:creationId xmlns:a16="http://schemas.microsoft.com/office/drawing/2014/main" id="{6BB99EA3-852D-4ACD-8AAD-7493C40DC90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61883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5A56-6417-41A7-BC93-E2418C323F96}"/>
              </a:ext>
            </a:extLst>
          </p:cNvPr>
          <p:cNvSpPr>
            <a:spLocks noGrp="1"/>
          </p:cNvSpPr>
          <p:nvPr>
            <p:ph type="title"/>
          </p:nvPr>
        </p:nvSpPr>
        <p:spPr/>
        <p:txBody>
          <a:bodyPr/>
          <a:lstStyle/>
          <a:p>
            <a:r>
              <a:rPr lang="en-US" dirty="0"/>
              <a:t>Serverless architecture</a:t>
            </a:r>
          </a:p>
        </p:txBody>
      </p:sp>
      <p:sp>
        <p:nvSpPr>
          <p:cNvPr id="4" name="AutoShape 2" descr="https://martinfowler.com/articles/serverless/ps.svg">
            <a:extLst>
              <a:ext uri="{FF2B5EF4-FFF2-40B4-BE49-F238E27FC236}">
                <a16:creationId xmlns:a16="http://schemas.microsoft.com/office/drawing/2014/main" id="{67C06B56-BBDF-435B-8F59-E1CBCA639D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A5E52EBB-B89B-4ED1-8D2F-D6E8E3CB8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23" y="1409688"/>
            <a:ext cx="7952381" cy="4980952"/>
          </a:xfrm>
          <a:prstGeom prst="rect">
            <a:avLst/>
          </a:prstGeom>
        </p:spPr>
      </p:pic>
      <p:sp>
        <p:nvSpPr>
          <p:cNvPr id="5" name="Content Placeholder 4">
            <a:extLst>
              <a:ext uri="{FF2B5EF4-FFF2-40B4-BE49-F238E27FC236}">
                <a16:creationId xmlns:a16="http://schemas.microsoft.com/office/drawing/2014/main" id="{9CA67143-8316-480E-9D5B-A385C474AC7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829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6654-98C9-4971-8BC9-9385D337AA61}"/>
              </a:ext>
            </a:extLst>
          </p:cNvPr>
          <p:cNvSpPr>
            <a:spLocks noGrp="1"/>
          </p:cNvSpPr>
          <p:nvPr>
            <p:ph type="title"/>
          </p:nvPr>
        </p:nvSpPr>
        <p:spPr/>
        <p:txBody>
          <a:bodyPr/>
          <a:lstStyle/>
          <a:p>
            <a:r>
              <a:rPr lang="en-US" b="1" dirty="0"/>
              <a:t>Message-driven applications</a:t>
            </a:r>
            <a:endParaRPr lang="en-US" dirty="0"/>
          </a:p>
        </p:txBody>
      </p:sp>
      <p:pic>
        <p:nvPicPr>
          <p:cNvPr id="7" name="Content Placeholder 6">
            <a:extLst>
              <a:ext uri="{FF2B5EF4-FFF2-40B4-BE49-F238E27FC236}">
                <a16:creationId xmlns:a16="http://schemas.microsoft.com/office/drawing/2014/main" id="{0FF82F90-D5ED-4E89-B28C-FE607BEEDE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524" y="2151046"/>
            <a:ext cx="8380952" cy="1619048"/>
          </a:xfrm>
        </p:spPr>
      </p:pic>
      <p:pic>
        <p:nvPicPr>
          <p:cNvPr id="9" name="Picture 8">
            <a:extLst>
              <a:ext uri="{FF2B5EF4-FFF2-40B4-BE49-F238E27FC236}">
                <a16:creationId xmlns:a16="http://schemas.microsoft.com/office/drawing/2014/main" id="{A83F1C7D-07D4-4DBA-9776-02ABF570F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524" y="4160486"/>
            <a:ext cx="8371428" cy="1628571"/>
          </a:xfrm>
          <a:prstGeom prst="rect">
            <a:avLst/>
          </a:prstGeom>
        </p:spPr>
      </p:pic>
    </p:spTree>
    <p:extLst>
      <p:ext uri="{BB962C8B-B14F-4D97-AF65-F5344CB8AC3E}">
        <p14:creationId xmlns:p14="http://schemas.microsoft.com/office/powerpoint/2010/main" val="387573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Custom 5">
      <a:dk1>
        <a:srgbClr val="323A3E"/>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8384684B-0E69-492A-91E7-29F709A97A1C}" vid="{F5096ADD-FCE7-411A-B9A7-AE292EEF7591}"/>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Teal banded presentation (widescreen)</Template>
  <TotalTime>3558</TotalTime>
  <Words>2861</Words>
  <Application>Microsoft Office PowerPoint</Application>
  <PresentationFormat>Widescreen</PresentationFormat>
  <Paragraphs>426</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GillSans-Light</vt:lpstr>
      <vt:lpstr>Handwriting-Dakota</vt:lpstr>
      <vt:lpstr>Wingdings</vt:lpstr>
      <vt:lpstr>Banded Design Teal 16x9</vt:lpstr>
      <vt:lpstr>Stateless programming model</vt:lpstr>
      <vt:lpstr>PowerPoint Presentation</vt:lpstr>
      <vt:lpstr>Stateful vs. Stateless</vt:lpstr>
      <vt:lpstr>PowerPoint Presentation</vt:lpstr>
      <vt:lpstr>What is Serverless?</vt:lpstr>
      <vt:lpstr>What is Serverless?</vt:lpstr>
      <vt:lpstr>PowerPoint Presentation</vt:lpstr>
      <vt:lpstr>Serverless architecture</vt:lpstr>
      <vt:lpstr>Message-driven applications</vt:lpstr>
      <vt:lpstr>FaaS</vt:lpstr>
      <vt:lpstr>State and Execution duration</vt:lpstr>
      <vt:lpstr>Actor model </vt:lpstr>
      <vt:lpstr>Akka (Áhkká)</vt:lpstr>
      <vt:lpstr>Akka (Áhkká)</vt:lpstr>
      <vt:lpstr>The challenge of encapsulation</vt:lpstr>
      <vt:lpstr>The illusion of shared memory</vt:lpstr>
      <vt:lpstr>Vision</vt:lpstr>
      <vt:lpstr>Scale UP &amp; Scale OUT</vt:lpstr>
      <vt:lpstr>PowerPoint Presentation</vt:lpstr>
      <vt:lpstr>Programming at a Higher Level</vt:lpstr>
      <vt:lpstr>Distributable by Design</vt:lpstr>
      <vt:lpstr>How?</vt:lpstr>
      <vt:lpstr>What is an Actor?</vt:lpstr>
      <vt:lpstr>Actor Reference</vt:lpstr>
      <vt:lpstr>State</vt:lpstr>
      <vt:lpstr>Behavior and Mailbox</vt:lpstr>
      <vt:lpstr>What can I use Actors for?</vt:lpstr>
      <vt:lpstr>Actor Model</vt:lpstr>
      <vt:lpstr>Actor Model</vt:lpstr>
      <vt:lpstr>Define an actor</vt:lpstr>
      <vt:lpstr>CREATE</vt:lpstr>
      <vt:lpstr>PowerPoint Presentation</vt:lpstr>
      <vt:lpstr>Actors form hierarchies</vt:lpstr>
      <vt:lpstr>SEND</vt:lpstr>
      <vt:lpstr>PowerPoint Presentation</vt:lpstr>
      <vt:lpstr>Throughput</vt:lpstr>
      <vt:lpstr>BECOME</vt:lpstr>
      <vt:lpstr>Why BECOME?</vt:lpstr>
      <vt:lpstr>Encapsulating State in Actors</vt:lpstr>
      <vt:lpstr>Encapsulating State in Actors (Cont’d)</vt:lpstr>
      <vt:lpstr>Encapsulating State in Actors (Cont’d)</vt:lpstr>
      <vt:lpstr>Failure management in Java/C/C# etc.</vt:lpstr>
      <vt:lpstr>SUPERVISE</vt:lpstr>
      <vt:lpstr>SUPERVISE(Cont’d)</vt:lpstr>
      <vt:lpstr>standard OO</vt:lpstr>
      <vt:lpstr>Fault-tolerant onion-layered Error Kernel</vt:lpstr>
      <vt:lpstr>Fault-tolerant onion-layered Error Kernel</vt:lpstr>
      <vt:lpstr>Akka Cluster</vt:lpstr>
      <vt:lpstr>Akka Cluster</vt:lpstr>
      <vt:lpstr>Membership Lifecycle</vt:lpstr>
      <vt:lpstr> Cluster Usage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ehsan saeedizade</dc:creator>
  <cp:lastModifiedBy>ehsan saeedizade</cp:lastModifiedBy>
  <cp:revision>121</cp:revision>
  <dcterms:created xsi:type="dcterms:W3CDTF">2019-04-12T08:03:22Z</dcterms:created>
  <dcterms:modified xsi:type="dcterms:W3CDTF">2019-04-25T05:32:26Z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